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1"/>
  </p:notesMasterIdLst>
  <p:sldIdLst>
    <p:sldId id="256" r:id="rId2"/>
    <p:sldId id="259" r:id="rId3"/>
    <p:sldId id="270" r:id="rId4"/>
    <p:sldId id="260" r:id="rId5"/>
    <p:sldId id="274" r:id="rId6"/>
    <p:sldId id="277" r:id="rId7"/>
    <p:sldId id="279" r:id="rId8"/>
    <p:sldId id="278" r:id="rId9"/>
    <p:sldId id="269" r:id="rId10"/>
    <p:sldId id="267" r:id="rId11"/>
    <p:sldId id="283" r:id="rId12"/>
    <p:sldId id="268" r:id="rId13"/>
    <p:sldId id="280" r:id="rId14"/>
    <p:sldId id="287" r:id="rId15"/>
    <p:sldId id="288" r:id="rId16"/>
    <p:sldId id="291" r:id="rId17"/>
    <p:sldId id="292" r:id="rId18"/>
    <p:sldId id="290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19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D9C59C-09E4-B256-3AB7-B47BB0496178}" v="126" dt="2020-12-06T22:19:40.299"/>
    <p1510:client id="{8C5ED836-C8AF-89DF-13BC-0518BE8F2D59}" v="337" dt="2020-12-07T00:57:07.214"/>
    <p1510:client id="{F56BDED7-8361-446F-BDE9-895FF1B3A855}" v="782" dt="2020-12-07T00:57:21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7.7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8796 10079 16383 0 0,'-2'0'0'0'0,"-1"0"0"0"0,-5 0 0 0 0,-5 0 0 0 0,-2 0 0 0 0,-5 0 0 0 0,-1 0 0 0 0,-3 0 0 0 0,0 0 0 0 0,-1 0 0 0 0,0 0 0 0 0,1 0 0 0 0,3 0 0 0 0,-1 0 0 0 0,1 0 0 0 0,0 0 0 0 0,-4 0 0 0 0,-1 0 0 0 0,1 0 0 0 0,3 0 0 0 0,2 0 0 0 0,3 0 0 0 0,1 0 0 0 0,2 0 0 0 0,0 0 0 0 0,0-1 0 0 0,1 0 0 0 0,1 0 0 0 0,2 0 0 0 0,0 0 0 0 0,1 0 0 0 0,1-1 0 0 0,0 0 0 0 0,1 0 0 0 0,3 1 0 0 0,0-1 0 0 0,3-1 0 0 0,0 0 0 0 0,5 0 0 0 0,5 0 0 0 0,6-2 0 0 0,6-1 0 0 0,8-1 0 0 0,4-1 0 0 0,0 0 0 0 0,1 0 0 0 0,0 0 0 0 0,-4 0 0 0 0,-3 2 0 0 0,-5 1 0 0 0,-4 1 0 0 0,-4 1 0 0 0,-3 1 0 0 0,-2 1 0 0 0,-3 0 0 0 0,0 1 0 0 0,-1-1 0 0 0,0 2 0 0 0,0-1 0 0 0,0 0 0 0 0,0 0 0 0 0,2 0 0 0 0,1 0 0 0 0,2 0 0 0 0,0 0 0 0 0,0 0 0 0 0,0 0 0 0 0,1 0 0 0 0,-1 0 0 0 0,-1 0 0 0 0,-1 0 0 0 0,0 0 0 0 0,-2-1 0 0 0,-1 0 0 0 0,-1 0 0 0 0,0 1 0 0 0,0-1 0 0 0,-1 0 0 0 0,-2 1 0 0 0,-2-1 0 0 0,-2 0 0 0 0,0 1 0 0 0,-3 0 0 0 0,0 0 0 0 0,-2-1 0 0 0,-1 1 0 0 0,-2 1 0 0 0,-1-1 0 0 0,0 0 0 0 0,-1 0 0 0 0,0 0 0 0 0,1 0 0 0 0,-1 0 0 0 0,1 0 0 0 0,2 0 0 0 0,1 0 0 0 0,1 0 0 0 0,2 0 0 0 0,1 0 0 0 0,1 0 0 0 0,0 0 0 0 0,0 0 0 0 0,1-1 0 0 0,1-1 0 0 0,-1 1 0 0 0,0-2 0 0 0,0 1 0 0 0,-1-2 0 0 0,0 1 0 0 0,-1-1 0 0 0,-1 0 0 0 0,-1 0 0 0 0,-1 1 0 0 0,0-1 0 0 0,-1 0 0 0 0,0 1 0 0 0,0 0 0 0 0,1 1 0 0 0,-1 0 0 0 0,0 0 0 0 0,0 0 0 0 0,0 1 0 0 0,1 0 0 0 0,-1 1 0 0 0,1 0 0 0 0,1 0 0 0 0,-1 0 0 0 0,1 0 0 0 0,0 0 0 0 0,0 0 0 0 0,1 0 0 0 0,0 0 0 0 0,0 0 0 0 0,1 0 0 0 0,0 0 0 0 0,1 0 0 0 0,0 0 0 0 0,1 0 0 0 0,0 0 0 0 0,3 0 0 0 0,0 0 0 0 0,3 1 0 0 0,1 0 0 0 0,2-1 0 0 0,4 1 0 0 0,2 0 0 0 0,3-1 0 0 0,3 0 0 0 0,2 0 0 0 0,0 0 0 0 0,1 0 0 0 0,-1 0 0 0 0,1 0 0 0 0,-1 0 0 0 0,-1 0 0 0 0,0 0 0 0 0,-2 0 0 0 0,-1 0 0 0 0,0 0 0 0 0,0 0 0 0 0,-1 0 0 0 0,0 0 0 0 0,0 1 0 0 0,-1 0 0 0 0,0 1 0 0 0,0 0 0 0 0,1 2 0 0 0,-1-1 0 0 0,-1 0 0 0 0,0 1 0 0 0,-1-1 0 0 0,-1 0 0 0 0,1 0 0 0 0,-3 0 0 0 0,0-1 0 0 0,-1 0 0 0 0,-2 0 0 0 0,-1-1 0 0 0,-1 0 0 0 0,0 1 0 0 0,0-1 0 0 0,-1 0 0 0 0,-1 1 0 0 0,-1 1 0 0 0,0-1 0 0 0,-1 2 0 0 0,0 0 0 0 0,-1-1 0 0 0,0 1 0 0 0,0 1 0 0 0,-2 0 0 0 0,0 1 0 0 0,0 1 0 0 0,0-1 0 0 0,0 1 0 0 0,-1 1 0 0 0,0-1 0 0 0,0 0 0 0 0,0-1 0 0 0,0 1 0 0 0,0-1 0 0 0,0 1 0 0 0,-1-1 0 0 0,1 0 0 0 0,1 0 0 0 0,0 0 0 0 0,-1-1 0 0 0,1 1 0 0 0,1-1 0 0 0,-1 0 0 0 0,0 0 0 0 0,1-2 0 0 0,0 0 0 0 0,0-1 0 0 0,-1 0 0 0 0,0-1 0 0 0,0-1 0 0 0,-1 1 0 0 0,1-1 0 0 0,-1-1 0 0 0,0 1 0 0 0,0 0 0 0 0,0 0 0 0 0,0 0 0 0 0,0 0 0 0 0,-2 0 0 0 0,-1 0 0 0 0,-2 0 0 0 0,0 0 0 0 0,-2 0 0 0 0,-1 1 0 0 0,-7 1 0 0 0,-3 1 0 0 0,0 0 0 0 0,2-1 0 0 0,2-1 0 0 0,2 0 0 0 0,1 0 0 0 0,1-1 0 0 0,0 0 0 0 0,-1 0 0 0 0,0-1 0 0 0,1 1 0 0 0,0 0 0 0 0,3 0 0 0 0,1 0 0 0 0,2 0 0 0 0,1 0 0 0 0,1 0 0 0 0,1 0 0 0 0,-1 0 0 0 0,0 0 0 0 0,1 0 0 0 0,0 0 0 0 0,1 0 0 0 0,-1 0 0 0 0,1 0 0 0 0,1 0 0 0 0,-1 0 0 0 0,0 0 0 0 0,0 0 0 0 0,0 0 0 0 0,1 0 0 0 0,1-2 0 0 0,0 0 0 0 0,2-1 0 0 0,-1 0 0 0 0,1-1 0 0 0,1 1 0 0 0,0 0 0 0 0,1 0 0 0 0,0 2 0 0 0,1-1 0 0 0,0 2 0 0 0,2 0 0 0 0,0 0 0 0 0,1 0 0 0 0,1 0 0 0 0,3 0 0 0 0,2-1 0 0 0,5 0 0 0 0,2-1 0 0 0,3 0 0 0 0,1 0 0 0 0,1-2 0 0 0,1 0 0 0 0,-2 0 0 0 0,0 0 0 0 0,-2-1 0 0 0,-3-1 0 0 0,-2 1 0 0 0,-3 0 0 0 0,-1 1 0 0 0,-3-1 0 0 0,-1 1 0 0 0,-2-1 0 0 0,0 1 0 0 0,0 0 0 0 0,-1 0 0 0 0,0 0 0 0 0,0 0 0 0 0,1-1 0 0 0,1-1 0 0 0,-1 0 0 0 0,1-1 0 0 0,1-2 0 0 0,2-1 0 0 0,0-2 0 0 0,1 0 0 0 0,0 0 0 0 0,1 0 0 0 0,-1-1 0 0 0,-1 2 0 0 0,-1 0 0 0 0,-1 1 0 0 0,-2 3 0 0 0,0 1 0 0 0,-2 2 0 0 0,-2 1 0 0 0,-3 1 0 0 0,0 2 0 0 0,-2 2 0 0 0,-1 0 0 0 0,0 2 0 0 0,0-1 0 0 0,-1 1 0 0 0,1 1 0 0 0,0-1 0 0 0,0 0 0 0 0,-1 0 0 0 0,1 1 0 0 0,0 1 0 0 0,-1-1 0 0 0,-1 2 0 0 0,2 0 0 0 0,-1 1 0 0 0,-1-1 0 0 0,1 1 0 0 0,-1-1 0 0 0,-1 1 0 0 0,-1 0 0 0 0,0 2 0 0 0,-1 0 0 0 0,-3 0 0 0 0,0 1 0 0 0,-2 1 0 0 0,0-1 0 0 0,-2 0 0 0 0,0-1 0 0 0,0 0 0 0 0,2-1 0 0 0,0-1 0 0 0,0-2 0 0 0,1 0 0 0 0,2-1 0 0 0,1-2 0 0 0,0 0 0 0 0,1-1 0 0 0,1 0 0 0 0,1-1 0 0 0,0 0 0 0 0,1-1 0 0 0,1 0 0 0 0,1 0 0 0 0,0 0 0 0 0,0 0 0 0 0,1-2 0 0 0,1-1 0 0 0,0-2 0 0 0,2-2 0 0 0,-1 0 0 0 0,1-3 0 0 0,1 0 0 0 0,1-1 0 0 0,1 0 0 0 0,1-1 0 0 0,0 0 0 0 0,0 1 0 0 0,1 0 0 0 0,0-1 0 0 0,-1 0 0 0 0,1-1 0 0 0,0-2 0 0 0,0-1 0 0 0,1 0 0 0 0,0-1 0 0 0,0 0 0 0 0,-1 1 0 0 0,1 1 0 0 0,-1 1 0 0 0,0 2 0 0 0,-2 2 0 0 0,1 1 0 0 0,-2 2 0 0 0,1 1 0 0 0,-1 1 0 0 0,-1 1 0 0 0,0 0 0 0 0,0 1 0 0 0,0 1 0 0 0,0-1 0 0 0,-1 0 0 0 0,1 0 0 0 0,-1 0 0 0 0,0 0 0 0 0,0-1 0 0 0,0 0 0 0 0,0 0 0 0 0,0 1 0 0 0,0-1 0 0 0,0 0 0 0 0,0 0 0 0 0,0 0 0 0 0,0 0 0 0 0,0 1 0 0 0,0-1 0 0 0,0 0 0 0 0,0 0 0 0 0,0 0 0 0 0,0 0 0 0 0,0-1 0 0 0,-1 2 0 0 0,0 0 0 0 0,-2 2 0 0 0,1 0 0 0 0,-2 0 0 0 0,1 1 0 0 0,-2 0 0 0 0,2 1-16383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6:38.49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15157 11884 16383 0 0,'0'0'-16383'0'0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6:38.5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15157 12116 16383 0 0,'0'3'0'0'0,"0"0"-16383"0"0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6:38.50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15157 12231 16383 0 0,'0'0'-16383'0'0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6:38.50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15157 12207 16383 0 0,'0'0'-16383'0'0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6:38.5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15139 11912 16383 0 0,'0'0'-16383'0'0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3.6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6435 6756 16383 0 0,'0'0'-16383'0'0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13.62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6267 6500 16383 0 0,'0'0'-16383'0'0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3.4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6344 6617 16383 0 0,'0'0'-16383'0'0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3.48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6373 6639 16383 0 0,'0'0'-16383'0'0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4:43.4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6192 6688 16383 0 0,'2'0'0'0'0,"1"0"-16383"0"0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7.7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8671 10083 16383 0 0,'4'0'0'0'0,"4"0"0"0"0,1 0 0 0 0,4 0 0 0 0,1 0 0 0 0,-1 0 0 0 0,0 0 0 0 0,-3 0 0 0 0,-1 0 0 0 0,-2 0 0 0 0,-3 0 0 0 0,-2 0 0 0 0,-6 0 0 0 0,-6 0 0 0 0,-4 0 0 0 0,-4 0 0 0 0,-3 0 0 0 0,-4 0 0 0 0,-2-1 0 0 0,-2-1 0 0 0,-2-2 0 0 0,1 0 0 0 0,1-2 0 0 0,2 0 0 0 0,3-1 0 0 0,2 1 0 0 0,4 0 0 0 0,3 1 0 0 0,3 0 0 0 0,3 1 0 0 0,2 0 0 0 0,2 1 0 0 0,1 0 0 0 0,2 0 0 0 0,2 0 0 0 0,2 1 0 0 0,1 0 0 0 0,2 2 0 0 0,2-1 0 0 0,1 1 0 0 0,4 0 0 0 0,2 0 0 0 0,4 1 0 0 0,2-1 0 0 0,2-1 0 0 0,1 0 0 0 0,1-1 0 0 0,0-1 0 0 0,-1 0 0 0 0,-1 1 0 0 0,-2-1 0 0 0,-2 1 0 0 0,-2 0 0 0 0,-3 0 0 0 0,-2 1 0 0 0,-2 0 0 0 0,-2 0 0 0 0,-2 0 0 0 0,0 1 0 0 0,-3 0 0 0 0,-3 0 0 0 0,-4 0 0 0 0,-3 0 0 0 0,-2 0 0 0 0,-5 0 0 0 0,-4 0 0 0 0,-3 0 0 0 0,-2 0 0 0 0,-3 0 0 0 0,-2 0 0 0 0,2 0 0 0 0,0 0 0 0 0,2 0 0 0 0,4 0 0 0 0,2 0 0 0 0,3 0 0 0 0,3 0 0 0 0,3 0 0 0 0,3 0 0 0 0,1 0 0 0 0,3 0 0 0 0,3 0 0 0 0,3 0 0 0 0,4 0 0 0 0,3 0 0 0 0,6 0 0 0 0,6-1 0 0 0,7-1 0 0 0,8-1 0 0 0,12-1 0 0 0,9 0 0 0 0,9-2 0 0 0,3-2 0 0 0,-3-1 0 0 0,-5 0 0 0 0,-4 1 0 0 0,-7 0 0 0 0,-6 1 0 0 0,-9 1 0 0 0,-6 0 0 0 0,-7 1 0 0 0,-5 0 0 0 0,-6 1 0 0 0,-2 1 0 0 0,-4 1 0 0 0,-1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7.7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12092 10125 16383 0 0,'0'0'0'0'0,"-2"0"0"0"0,-2 0 0 0 0,-3 0 0 0 0,-4 0 0 0 0,-2 0 0 0 0,-3 0 0 0 0,-1 0 0 0 0,-2 0 0 0 0,0 0 0 0 0,0 0 0 0 0,0 0 0 0 0,1 0 0 0 0,0 0 0 0 0,0 0 0 0 0,0 0 0 0 0,-1 0 0 0 0,0 0 0 0 0,-1 0 0 0 0,0 0 0 0 0,-1 0 0 0 0,1 0 0 0 0,0 0 0 0 0,2 0 0 0 0,2 0 0 0 0,0 0 0 0 0,3-1 0 0 0,1 0 0 0 0,0 0 0 0 0,2 0 0 0 0,-1 1 0 0 0,-1 0 0 0 0,0-1 0 0 0,-3-1 0 0 0,0 0 0 0 0,-1-1 0 0 0,0 1 0 0 0,2-1 0 0 0,0 0 0 0 0,2-1 0 0 0,0 1 0 0 0,2 0 0 0 0,1-1 0 0 0,1 1 0 0 0,0-1 0 0 0,2 1 0 0 0,0 0 0 0 0,1 0 0 0 0,1 0 0 0 0,0 0 0 0 0,2 0 0 0 0,1 0 0 0 0,1 0 0 0 0,1 0 0 0 0,2 1 0 0 0,1 1 0 0 0,2 0 0 0 0,0 1 0 0 0,0 0 0 0 0,1 0 0 0 0,1 0 0 0 0,0 0 0 0 0,2 0 0 0 0,0 0 0 0 0,4-1 0 0 0,1-1 0 0 0,4 0 0 0 0,9-2 0 0 0,3-1 0 0 0,3 0 0 0 0,0-1 0 0 0,-1 0 0 0 0,-1 1 0 0 0,-2 0 0 0 0,-3 1 0 0 0,-2 0 0 0 0,-2 1 0 0 0,-1 0 0 0 0,-3 1 0 0 0,0 0 0 0 0,-2 0 0 0 0,1 0 0 0 0,-2 0 0 0 0,2 0 0 0 0,-2 0 0 0 0,1 1 0 0 0,-3-2 0 0 0,0 1 0 0 0,-1 0 0 0 0,-1 0 0 0 0,-1 0 0 0 0,-1 1 0 0 0,0 0 0 0 0,-1-1 0 0 0,-1 1 0 0 0,1 1 0 0 0,-2-1 0 0 0,1 0 0 0 0,-2 0 0 0 0,0 0 0 0 0,-1 0 0 0 0,-1 0 0 0 0,1 0 0 0 0,-2 0 0 0 0,1 0 0 0 0,-3-1 0 0 0,-1 1 0 0 0,-2-1 0 0 0,-2 1 0 0 0,-2 0 0 0 0,0 0 0 0 0,-2 1 0 0 0,-1 0 0 0 0,-1 0 0 0 0,-1 0 0 0 0,2 0 0 0 0,-1 0 0 0 0,1 0 0 0 0,0 0 0 0 0,1 0 0 0 0,0 0 0 0 0,0 0 0 0 0,1 0 0 0 0,-1 0 0 0 0,0 0 0 0 0,-1 0 0 0 0,0 0 0 0 0,-1 0 0 0 0,-1 0 0 0 0,-2 0 0 0 0,-2 0 0 0 0,-2 1 0 0 0,-3 0 0 0 0,-2 0 0 0 0,0 0 0 0 0,-1 0 0 0 0,1-1 0 0 0,2 0 0 0 0,1 0 0 0 0,2 0 0 0 0,2 0 0 0 0,2 0 0 0 0,1 0 0 0 0,1 1 0 0 0,2 0 0 0 0,0 0 0 0 0,0-1 0 0 0,1 1 0 0 0,-1 0 0 0 0,-1 0 0 0 0,0 0 0 0 0,1 1 0 0 0,0-1 0 0 0,0 1 0 0 0,0 0 0 0 0,0 0 0 0 0,1-1 0 0 0,2 1 0 0 0,-1 1 0 0 0,1-1 0 0 0,1 0 0 0 0,1 0 0 0 0,1 0 0 0 0,3 0 0 0 0,3-1 0 0 0,0 0 0 0 0,3 0 0 0 0,0 0 0 0 0,2 0 0 0 0,1 1 0 0 0,-1-1 0 0 0,1 2 0 0 0,0-1 0 0 0,0 1 0 0 0,1 0 0 0 0,1 1 0 0 0,1-1 0 0 0,1 1 0 0 0,1-1 0 0 0,2 1 0 0 0,0 0 0 0 0,2-1 0 0 0,1 0 0 0 0,-1 0 0 0 0,0-1 0 0 0,-2 0 0 0 0,0-1 0 0 0,-2 1 0 0 0,0-1 0 0 0,-1 0 0 0 0,-1 0 0 0 0,-2-1 0 0 0,-1 1 0 0 0,-1-1 0 0 0,0 0 0 0 0,0 0 0 0 0,-1 0 0 0 0,0 0 0 0 0,0 0 0 0 0,0 0 0 0 0,1 1 0 0 0,1 0 0 0 0,0 1 0 0 0,2-1 0 0 0,1 1 0 0 0,1 0 0 0 0,1 0 0 0 0,0 0 0 0 0,0 0 0 0 0,0-1 0 0 0,1 0 0 0 0,-1 0 0 0 0,-1-1 0 0 0,-1 1 0 0 0,-2 0 0 0 0,0 0 0 0 0,-2-1 0 0 0,-1 1 0 0 0,-1-1 0 0 0,-2 0 0 0 0,0 0 0 0 0,-2-2 0 0 0,-1 0 0 0 0,-1-1 0 0 0,-2-1 0 0 0,-2 0 0 0 0,-3 0 0 0 0,0 0 0 0 0,-1-1 0 0 0,-1 1 0 0 0,-1-1 0 0 0,-1 1 0 0 0,0 1 0 0 0,-1 0 0 0 0,0 0 0 0 0,0 1 0 0 0,-1 0 0 0 0,0 1 0 0 0,-2 1 0 0 0,-1-1 0 0 0,0 1 0 0 0,-3 0 0 0 0,-5 1 0 0 0,-1-1 0 0 0,-2 0 0 0 0,-6 0 0 0 0,0-1 0 0 0,-1 0 0 0 0,-1-1 0 0 0,1-1 0 0 0,1-2 0 0 0,2 0 0 0 0,3-2 0 0 0,3 0 0 0 0,3 1 0 0 0,3 0 0 0 0,3 0 0 0 0,1 0 0 0 0,3 0 0 0 0,1 0 0 0 0,1 1 0 0 0,1 1 0 0 0,3 0 0 0 0,0 1 0 0 0,2 0 0 0 0,0 0 0 0 0,0 1 0 0 0,0-1 0 0 0,1 1 0 0 0,0-1 0 0 0,1 0 0 0 0,0 1 0 0 0,2-2 0 0 0,0 1 0 0 0,2 1 0 0 0,0-1 0 0 0,1 1 0 0 0,2 1 0 0 0,0 0 0 0 0,1 0 0 0 0,0 0 0 0 0,0 1 0 0 0,1-1 0 0 0,2 1 0 0 0,0 0 0 0 0,3 0 0 0 0,1 0 0 0 0,3 0 0 0 0,3 0 0 0 0,3 0 0 0 0,2 0 0 0 0,1 0 0 0 0,2 0 0 0 0,1 0 0 0 0,-2 0 0 0 0,0 0 0 0 0,-1 0 0 0 0,-2 0 0 0 0,-2 0 0 0 0,-2 0 0 0 0,0 0 0 0 0,0 0 0 0 0,0 0 0 0 0,0 0 0 0 0,-2 0 0 0 0,4 0 0 0 0,5 0 0 0 0,0 0 0 0 0,-3 0 0 0 0,-3 0 0 0 0,-5 0 0 0 0,-3 0 0 0 0,-4-1 0 0 0,-2 1 0 0 0,-2-1 0 0 0,-1-1 0 0 0,-1 1 0 0 0,-3-1 0 0 0,-2-1 0 0 0,-1 1 0 0 0,-2 1 0 0 0,-1-1 0 0 0,-2 0 0 0 0,0 1 0 0 0,-1 0 0 0 0,-1 1 0 0 0,1-1 0 0 0,-2 1 0 0 0,0 0 0 0 0,-1-1 0 0 0,0 0 0 0 0,-5 0 0 0 0,-2 1 0 0 0,-4-1 0 0 0,-2 0 0 0 0,-3 0 0 0 0,0 0 0 0 0,-1 1 0 0 0,2-2 0 0 0,1 1 0 0 0,3-1 0 0 0,2 1 0 0 0,3 1 0 0 0,2-1 0 0 0,3 1 0 0 0,2 0 0 0 0,1 0 0 0 0,2 0 0 0 0,1 0 0 0 0,2 0 0 0 0,0 1 0 0 0,2-1 0 0 0,1-1 0 0 0,0-1 0 0 0,3 1 0 0 0,1-1 0 0 0,2 0 0 0 0,2-1 0 0 0,2 1 0 0 0,0 0 0 0 0,0 0 0 0 0,1 0 0 0 0,0 1 0 0 0,0 1 0 0 0,1-1 0 0 0,0 0 0 0 0,0 0 0 0 0,2 0 0 0 0,1 0 0 0 0,1 0 0 0 0,2-1 0 0 0,1 1 0 0 0,-1-1 0 0 0,2 1 0 0 0,-1-1 0 0 0,0 0 0 0 0,-1 1 0 0 0,-1 0 0 0 0,-2 0 0 0 0,-1-1 0 0 0,-2 1 0 0 0,-2 0 0 0 0,0 1 0 0 0,-2 0 0 0 0,-1 0 0 0 0,0 0 0 0 0,-1-1 0 0 0,-1 0 0 0 0,-1-1 0 0 0,-1-1 0 0 0,1-1 0 0 0,-2 1 0 0 0,0 0 0 0 0,-1 1 0 0 0,0 0 0 0 0,0 0 0 0 0,-1 1 0 0 0,0-1 0 0 0,0 0 0 0 0,-1 0 0 0 0,1-1 0 0 0,-1 1 0 0 0,0 1 0 0 0,1-1 0 0 0,0 1 0 0 0,0-1 0 0 0,0 2 0 0 0,-1-1 0 0 0,1 1 0 0 0,-1 0 0 0 0,1 0 0 0 0,-1 0 0 0 0,0 0 0 0 0,0 0 0 0 0,1 0 0 0 0,1-2 0 0 0,0 1 0 0 0,0-2 0 0 0,1 1 0 0 0,-1 0 0 0 0,0-1 0 0 0,0 0 0 0 0,0 0 0 0 0,1 0 0 0 0,1-1 0 0 0,0 1 0 0 0,0-1 0 0 0,0 0 0 0 0,-1 1 0 0 0,0 0 0 0 0,1 0 0 0 0,-1-2 0 0 0,1 1 0 0 0,-1 0 0 0 0,-1 0 0 0 0,0 2 0 0 0,-1 1 0 0 0,1 0 0 0 0,-2 0 0 0 0,1 1 0 0 0,1 0-16383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7.7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11967 9974 16383 0 0,'-1'-1'0'0'0,"-2"0"0"0"0,-1 0 0 0 0,-1 1 0 0 0,-1-1 0 0 0,-1 1 0 0 0,-2 0 0 0 0,-6 0 0 0 0,-1 0 0 0 0,-1 0 0 0 0,-1 0 0 0 0,0 0 0 0 0,1 0 0 0 0,1 0 0 0 0,2 0 0 0 0,1-2 0 0 0,1 0 0 0 0,2 0 0 0 0,2 1 0 0 0,0 0 0 0 0,2 0 0 0 0,1 1 0 0 0,0 0 0 0 0,1-2 0 0 0,0 0 0 0 0,1 0 0 0 0,0-1 0 0 0,0 0 0 0 0,0-1 0 0 0,2 0 0 0 0,0 0 0 0 0,0 0 0 0 0,1-1 0 0 0,0 1 0 0 0,0-1 0 0 0,0 0 0 0 0,1 0 0 0 0,-1 1 0 0 0,0-1 0 0 0,0 0 0 0 0,0 0 0 0 0,0 0 0 0 0,0 0 0 0 0,0-1 0 0 0,0 1 0 0 0,-1-1 0 0 0,0 0 0 0 0,0 1 0 0 0,0 0 0 0 0,-1 1 0 0 0,-1-1 0 0 0,1 2 0 0 0,-1 0 0 0 0,1 0 0 0 0,-1 0 0 0 0,1 1 0 0 0,0 0 0 0 0,-1 0 0 0 0,1-1 0 0 0,-1 1 0 0 0,0 0 0 0 0,1 0 0 0 0,-1 0 0 0 0,0 0 0 0 0,1 0 0 0 0,0 0 0 0 0,-1 0 0 0 0,1 0 0 0 0,0 0 0 0 0,-1-1 0 0 0,1 1 0 0 0,0 0 0 0 0,0-1 0 0 0,1 1 0 0 0,-1-1 0 0 0,1 1 0 0 0,0-1 0 0 0,1-1 0 0 0,0 1 0 0 0,0-1 0 0 0,0 1 0 0 0,0-1 0 0 0,0 0 0 0 0,0 1 0 0 0,0-1 0 0 0,0 0 0 0 0,0 0 0 0 0,1 1 0 0 0,0 1 0 0 0,1-1 0 0 0,0 1 0 0 0,0 0 0 0 0,0 0 0 0 0,0-1 0 0 0,0 2 0 0 0,0-1 0 0 0,-1-1 0 0 0,0 0 0 0 0,-1 0 0 0 0,0 0 0 0 0,-1 2 0 0 0,0 0 0 0 0,-1 2 0 0 0,1 1 0 0 0,-1 0 0 0 0,0 2 0 0 0,1-1 0 0 0,0 2 0 0 0,1-1 0 0 0,-1 0 0 0 0,1 0 0 0 0,0 0 0 0 0,0 1 0 0 0,0 0 0 0 0,1 0 0 0 0,-1-1-16383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7.7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11846 10067 16383 0 0,'-1'0'0'0'0,"-1"0"0"0"0,-4 0 0 0 0,-5 0 0 0 0,-5 0 0 0 0,-6 0 0 0 0,-1 0 0 0 0,-3 0 0 0 0,0 0 0 0 0,-1-1 0 0 0,0-1 0 0 0,2-1 0 0 0,4-2 0 0 0,4-1 0 0 0,3 0 0 0 0,4-1 0 0 0,3 0 0 0 0,3 1 0 0 0,2-1 0 0 0,1 1 0 0 0,1 1 0 0 0,0-1 0 0 0,1 0 0 0 0,0 2 0 0 0,2 1 0 0 0,2 1 0 0 0,0 1 0 0 0,1 0 0 0 0,1 1 0 0 0,2 0 0 0 0,1 1 0 0 0,0-1 0 0 0,2 0 0 0 0,0 0 0 0 0,0 0 0 0 0,1 0 0 0 0,0 1 0 0 0,-2 0 0 0 0,-1 0 0 0 0,-2 0 0 0 0,-2-1 0 0 0,-1 0 0 0 0,-2-1 0 0 0,-2-1 0 0 0,-3-1 0 0 0,-4-2 0 0 0,-2-1 0 0 0,-2 0 0 0 0,-1 1 0 0 0,-1-1 0 0 0,0 1 0 0 0,-1 1 0 0 0,2 0 0 0 0,0 1 0 0 0,2-1 0 0 0,1 1 0 0 0,2 1 0 0 0,1-1 0 0 0,1 0 0 0 0,2 0 0 0 0,0 1 0 0 0,0 0 0 0 0,1 0 0 0 0,2 1 0 0 0,1 0 0 0 0,1 1 0 0 0,1-1 0 0 0,0 1 0 0 0,1 0 0 0 0,1 1 0 0 0,1-1 0 0 0,4 0 0 0 0,3 0 0 0 0,6 1 0 0 0,5 2 0 0 0,6 3 0 0 0,5 3 0 0 0,-3-1-16383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7.7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15419 10099 16383 0 0,'-1'0'0'0'0,"-1"0"0"0"0,-3 0 0 0 0,-3 0 0 0 0,-5 0 0 0 0,-4 0 0 0 0,-2 0 0 0 0,-3 0 0 0 0,-2 0 0 0 0,-2 0 0 0 0,-1-1 0 0 0,1 0 0 0 0,1 0 0 0 0,0 0 0 0 0,2-2 0 0 0,2 1 0 0 0,3-1 0 0 0,1 2 0 0 0,0 0 0 0 0,0 0 0 0 0,0 0 0 0 0,-3-1 0 0 0,-1 0 0 0 0,-2 0 0 0 0,0 0 0 0 0,-1-2 0 0 0,1 1 0 0 0,0 0 0 0 0,3-1 0 0 0,2 1 0 0 0,2-1 0 0 0,3 1 0 0 0,2 0 0 0 0,2 0 0 0 0,2 1 0 0 0,1 0 0 0 0,2-1 0 0 0,1 1 0 0 0,3 0 0 0 0,1 1 0 0 0,2 0 0 0 0,0 1 0 0 0,1 0 0 0 0,1 0 0 0 0,1 0 0 0 0,2 0 0 0 0,4 0 0 0 0,2 1 0 0 0,4 0 0 0 0,3 1 0 0 0,2-1 0 0 0,1 1 0 0 0,3 1 0 0 0,-1-1 0 0 0,-1 1 0 0 0,-3 0 0 0 0,-2-1 0 0 0,-2 1 0 0 0,-2-1 0 0 0,-2-1 0 0 0,-2 1 0 0 0,0 0 0 0 0,-1 0 0 0 0,0 0 0 0 0,1 0 0 0 0,1 0 0 0 0,1 0 0 0 0,0 1 0 0 0,1-1 0 0 0,-1 0 0 0 0,0-1 0 0 0,-2 0 0 0 0,-1-1 0 0 0,-1 1 0 0 0,-2 0 0 0 0,-1 0 0 0 0,-1-1 0 0 0,-2 1 0 0 0,0-1 0 0 0,-1 1 0 0 0,-1 0 0 0 0,-2 1 0 0 0,-2 0 0 0 0,-2 0 0 0 0,-3 1 0 0 0,-1 0 0 0 0,-3-1 0 0 0,0 1 0 0 0,-2-1 0 0 0,-1 0 0 0 0,-2-1 0 0 0,0-1 0 0 0,-1 1 0 0 0,0-1 0 0 0,1 0 0 0 0,0 0 0 0 0,0 0 0 0 0,2-1 0 0 0,-1 1 0 0 0,2 0 0 0 0,0 0 0 0 0,1 0 0 0 0,1 0 0 0 0,1 0 0 0 0,1 0 0 0 0,0 0 0 0 0,1 0 0 0 0,1 0 0 0 0,-1 0 0 0 0,1 0 0 0 0,0 0 0 0 0,1 0 0 0 0,0 0 0 0 0,1 0 0 0 0,1 0 0 0 0,-1 0 0 0 0,1 0 0 0 0,-1 0 0 0 0,0 0 0 0 0,0 0 0 0 0,1 0 0 0 0,0 0 0 0 0,0-1 0 0 0,0 0 0 0 0,0 0 0 0 0,0 1 0 0 0,0-1 0 0 0,0 0 0 0 0,0 0 0 0 0,0 0 0 0 0,0 1 0 0 0,-1-1 0 0 0,-1 0 0 0 0,0 0 0 0 0,1-1 0 0 0,-1 1 0 0 0,0 0 0 0 0,0 0 0 0 0,1-1 0 0 0,1 1 0 0 0,0 0 0 0 0,-1-1 0 0 0,0 0 0 0 0,2 1 0 0 0,-1-1 0 0 0,0 2 0 0 0,1-2 0 0 0,0 1 0 0 0,0 0 0 0 0,1 0 0 0 0,-1 0 0 0 0,2-1 0 0 0,1 2 0 0 0,1-1 0 0 0,1 1 0 0 0,3 0 0 0 0,-1 0 0 0 0,3 0 0 0 0,2 0 0 0 0,5 0 0 0 0,1 0 0 0 0,7 0 0 0 0,2 0 0 0 0,3 0 0 0 0,3 0 0 0 0,2 0 0 0 0,2 0 0 0 0,0 0 0 0 0,0 0 0 0 0,-1 0 0 0 0,-2-1 0 0 0,-4 0 0 0 0,-2-1 0 0 0,-3-1 0 0 0,0 0 0 0 0,-2 0 0 0 0,0-1 0 0 0,0 0 0 0 0,0-1 0 0 0,0 1 0 0 0,0 0 0 0 0,0 1 0 0 0,0 0 0 0 0,-3 1 0 0 0,-1 0 0 0 0,-3 1 0 0 0,-3 0 0 0 0,-2 1 0 0 0,-2 0 0 0 0,-3 0 0 0 0,-4 0 0 0 0,-3 0 0 0 0,-2 0 0 0 0,-2 0 0 0 0,-1-1 0 0 0,-1 0 0 0 0,-1 0 0 0 0,-2 0 0 0 0,-1 0 0 0 0,0 0 0 0 0,0-1 0 0 0,-1 0 0 0 0,-1 1 0 0 0,-1-1 0 0 0,-1 0 0 0 0,1 0 0 0 0,-2 0 0 0 0,2-1 0 0 0,0 1 0 0 0,0-1 0 0 0,0 1 0 0 0,1 0 0 0 0,1-2 0 0 0,-1 2 0 0 0,0-2 0 0 0,0 2 0 0 0,1-1 0 0 0,0 1 0 0 0,2 0 0 0 0,0 0 0 0 0,0 0 0 0 0,0 1 0 0 0,-1 0 0 0 0,1 0 0 0 0,-2 0 0 0 0,-1 0 0 0 0,1 0 0 0 0,-1 0 0 0 0,-1 1 0 0 0,0-1 0 0 0,0 1 0 0 0,0-1 0 0 0,1 0 0 0 0,1 0 0 0 0,0 0 0 0 0,2 1 0 0 0,0-1 0 0 0,1-1 0 0 0,0 1 0 0 0,2-2 0 0 0,0 1 0 0 0,3-1 0 0 0,1 0 0 0 0,3 0 0 0 0,1-1 0 0 0,1 1 0 0 0,2 0 0 0 0,0 0 0 0 0,3 2 0 0 0,2 0 0 0 0,1 1 0 0 0,0-1 0 0 0,1 2 0 0 0,1-1 0 0 0,0 0 0 0 0,4 0 0 0 0,3 0 0 0 0,5 0 0 0 0,6 0 0 0 0,5 0 0 0 0,7-1 0 0 0,1 0 0 0 0,0-2 0 0 0,2 0 0 0 0,-1 1 0 0 0,-1-1 0 0 0,-4 1 0 0 0,-4 0 0 0 0,-4 1 0 0 0,-5-1 0 0 0,-4 1 0 0 0,-3-1 0 0 0,-2 2 0 0 0,-3-1 0 0 0,1 1 0 0 0,-2 0 0 0 0,1 0 0 0 0,-1 0 0 0 0,0 0 0 0 0,1 0 0 0 0,-1 0 0 0 0,0 0 0 0 0,-2 0 0 0 0,0 0 0 0 0,-2 0 0 0 0,-1 0 0 0 0,-2 0 0 0 0,-4 0 0 0 0,-2 0 0 0 0,-3 0 0 0 0,-2 0 0 0 0,-1 0 0 0 0,-2 0 0 0 0,0 0 0 0 0,-1 0 0 0 0,-1 0 0 0 0,1 0 0 0 0,-2-1 0 0 0,0 0 0 0 0,-2 0 0 0 0,-1 0 0 0 0,0 1 0 0 0,-2-1 0 0 0,0 1 0 0 0,-1 0 0 0 0,0 0 0 0 0,0 0 0 0 0,-1 0 0 0 0,1 0 0 0 0,-5 0 0 0 0,0 1 0 0 0,0 1 0 0 0,-1 2 0 0 0,-1 3 0 0 0,0 2 0 0 0,0 2 0 0 0,0 2 0 0 0,1 1 0 0 0,1 1 0 0 0,1 0 0 0 0,1 0 0 0 0,4-1 0 0 0,1-2 0 0 0,3-1 0 0 0,2-2 0 0 0,3-1 0 0 0,3-2 0 0 0,1-1 0 0 0,2 0 0 0 0,2-1 0 0 0,0-1 0 0 0,2 1 0 0 0,1-1 0 0 0,1-1 0 0 0,1-1 0 0 0,2 0 0 0 0,2-1 0 0 0,1 0 0 0 0,1 0 0 0 0,3 0 0 0 0,4 1 0 0 0,4 1 0 0 0,3 1 0 0 0,5 1 0 0 0,6 3 0 0 0,4 1 0 0 0,1 1 0 0 0,1 0 0 0 0,0-1 0 0 0,-2-1 0 0 0,-1 0 0 0 0,-5-1 0 0 0,-3 0 0 0 0,-4-1 0 0 0,-3-2 0 0 0,-3-1 0 0 0,-3-1 0 0 0,-1-1 0 0 0,-2 0 0 0 0,-2 0 0 0 0,-1-1 0 0 0,-1 1 0 0 0,-3 0 0 0 0,0 0 0 0 0,-2 0 0 0 0,-1 0 0 0 0,-2 0 0 0 0,-3 0 0 0 0,-3 0 0 0 0,-3 0 0 0 0,-1 0 0 0 0,-1 0 0 0 0,-2 0 0 0 0,-3-1 0 0 0,-4-2 0 0 0,-5 0 0 0 0,-6-2 0 0 0,-7 0 0 0 0,-9-3 0 0 0,-5 0 0 0 0,0-1 0 0 0,-1 1 0 0 0,0 0 0 0 0,2 1 0 0 0,2 0 0 0 0,4 2 0 0 0,4 0 0 0 0,5 1 0 0 0,6 2 0 0 0,5 0 0 0 0,4 2 0 0 0,5 0 0 0 0,3 0 0 0 0,3 0 0 0 0,3 0 0 0 0,2 0 0 0 0,4 0 0 0 0,3 1 0 0 0,3-1 0 0 0,1 0 0 0 0,3 0 0 0 0,1 0 0 0 0,4 0 0 0 0,4 0 0 0 0,5 0 0 0 0,5 0 0 0 0,13 0 0 0 0,9 0 0 0 0,7 0 0 0 0,4 0 0 0 0,-4 0 0 0 0,-1 0 0 0 0,-4 0 0 0 0,-2 0 0 0 0,15 0 0 0 0,1 0 0 0 0,-4 0 0 0 0,-8 0 0 0 0,-9 0 0 0 0,-3 0 0 0 0,-8 0 0 0 0,-8 0 0 0 0,-8 0 0 0 0,-6 0 0 0 0,-4 0 0 0 0,-4 0 0 0 0,-2-1 0 0 0,-2-1 0 0 0,-1-2 0 0 0,0 0 0 0 0,-2-1 0 0 0,0-1 0 0 0,-2-1 0 0 0,-1 0 0 0 0,-2 0 0 0 0,-1 1 0 0 0,-1 0 0 0 0,1 1 0 0 0,-1 0 0 0 0,-1-1 0 0 0,-1 1 0 0 0,1 0 0 0 0,0 0 0 0 0,-2 1 0 0 0,-1 0 0 0 0,0 0 0 0 0,-2 0 0 0 0,-2 0 0 0 0,-1-1 0 0 0,-1 0 0 0 0,-3 0 0 0 0,0 0 0 0 0,0 0 0 0 0,-1 0 0 0 0,0-1 0 0 0,0-1 0 0 0,2 1 0 0 0,2-1 0 0 0,2 0 0 0 0,1 1 0 0 0,2 0 0 0 0,2-1 0 0 0,2 1 0 0 0,1 1 0 0 0,2 0 0 0 0,2 1 0 0 0,1 0 0 0 0,1 0 0 0 0,2 0 0 0 0,1 0 0 0 0,0 1 0 0 0,0-1 0 0 0,0 0 0 0 0,0 0 0 0 0,1 1 0 0 0,-1-1 0 0 0,-1 0 0 0 0,0 1 0 0 0,-1 1 0 0 0,-1 0 0 0 0,-1 0 0 0 0,0 1 0 0 0,0 1 0 0 0,0-1 0 0 0,0 1 0 0 0,0 0 0 0 0,0 0 0 0 0,-1 0 0 0 0,1-1 0 0 0,-1 0 0 0 0,0 0 0 0 0,1 0 0 0 0,1 0 0 0 0,0 0 0 0 0,0 0 0 0 0,-1-1 0 0 0,1 1 0 0 0,0-1 0 0 0,0 0 0 0 0,0-1 0 0 0,0 1 0 0 0,0 0 0 0 0,0 0 0 0 0,1 0 0 0 0,1 0 0 0 0,2-2 0 0 0,0 1 0 0 0,0-1 0 0 0,-1 0 0 0 0,1 0 0 0 0,0 0 0 0 0,-1 0 0 0 0,0 0 0 0 0,0 1 0 0 0,0-1 0 0 0,0 0 0 0 0,0 1 0 0 0,0-1 0 0 0,0 1 0 0 0,0-1 0 0 0,0 0 0 0 0,0 1 0 0 0,0-1 0 0 0,0-1 0 0 0,0 1 0 0 0,0 0 0 0 0,-1 0 0 0 0,0 0 0 0 0,1 0 0 0 0,-1 0 0 0 0,0 1 0 0 0,1-1 0 0 0,-1 1 0 0 0,0 2 0 0 0,1 1 0 0 0,-1 1 0 0 0,1 2 0 0 0,-1 0 0 0 0,1 1 0 0 0,0 0 0 0 0,0 1 0 0 0,0 0 0 0 0,0 1 0 0 0,0 0 0 0 0,0 1 0 0 0,0 0 0 0 0,0 0 0 0 0,0 0 0 0 0,0 0 0 0 0,0-1-16383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17:57.7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15460 9922 16383 0 0,'-4'0'0'0'0,"-7"0"0"0"0,-8 0 0 0 0,-5 0 0 0 0,-1 0 0 0 0,-6 0 0 0 0,0 0 0 0 0,-4 0 0 0 0,1 0 0 0 0,1 0 0 0 0,1 0 0 0 0,1 0 0 0 0,1 0 0 0 0,3 0 0 0 0,3 0 0 0 0,3 0 0 0 0,2 0 0 0 0,4 0 0 0 0,1 0 0 0 0,4 0 0 0 0,1 1 0 0 0,1 2 0 0 0,2 2 0 0 0,0 2 0 0 0,-1 1 0 0 0,1 0 0 0 0,-2 1 0 0 0,0 0 0 0 0,1-1 0 0 0,0 0 0 0 0,1-1 0 0 0,0-1 0 0 0,2 0 0 0 0,2-2 0 0 0,-1-1 0 0 0,0-1 0 0 0,2-2 0 0 0,1-1 0 0 0,1 0 0 0 0,2-1 0 0 0,0 0 0 0 0,1 0 0 0 0,0 1 0 0 0,-2 2 0 0 0,0 1 0 0 0,-2 1 0 0 0,-2 0 0 0 0,-2 1 0 0 0,-2-1 0 0 0,-1 1 0 0 0,-1-1 0 0 0,-2 0 0 0 0,0 0 0 0 0,-1 0 0 0 0,1 0 0 0 0,1 0 0 0 0,-1 0 0 0 0,1 1 0 0 0,1 0 0 0 0,0 1 0 0 0,0 0 0 0 0,1 0 0 0 0,1 1 0 0 0,1 0 0 0 0,0-1 0 0 0,1 0 0 0 0,0 0 0 0 0,0-1 0 0 0,1 0 0 0 0,1 0 0 0 0,0-1 0 0 0,0 0 0 0 0,0 0 0 0 0,0 0 0 0 0,0 0 0 0 0,1 1 0 0 0,-1-1 0 0 0,0 0 0 0 0,0 0 0 0 0,-1 0 0 0 0,0 0 0 0 0,0 1 0 0 0,0 0 0 0 0,-1-1 0 0 0,0-1 0 0 0,0 0 0 0 0,1-2 0 0 0,-1 0 0 0 0,2-3 0 0 0,0-3 0 0 0,1-4 0 0 0,-1-1 0 0 0,1-3 0 0 0,1 0 0 0 0,-1-1 0 0 0,1 1 0 0 0,0-1 0 0 0,0 1 0 0 0,0 2 0 0 0,0 1 0 0 0,0 1 0 0 0,0 1 0 0 0,1 1 0 0 0,0 1 0 0 0,2 2 0 0 0,1 0 0 0 0,1 1 0 0 0,2 0 0 0 0,1-1 0 0 0,5 1 0 0 0,2-1 0 0 0,7 1 0 0 0,4-1 0 0 0,6 1 0 0 0,0 0 0 0 0,7 2 0 0 0,0 0 0 0 0,1 1 0 0 0,0 1 0 0 0,-1 0 0 0 0,-1 0 0 0 0,-4 0 0 0 0,-3 1 0 0 0,-5 2 0 0 0,-5 1 0 0 0,-5 1 0 0 0,-4 0 0 0 0,-4 0 0 0 0,-3-1 0 0 0,-1-1 0 0 0,-2 0 0 0 0,-3-1 0 0 0,-3-1 0 0 0,-2-1 0 0 0,-2 0 0 0 0,-3 0 0 0 0,-1-3 0 0 0,-4-3 0 0 0,-2 0 0 0 0,-4-2 0 0 0,-2 0 0 0 0,-1 0 0 0 0,-1-2 0 0 0,-2 1 0 0 0,2 0 0 0 0,2 0 0 0 0,2 2 0 0 0,5 0 0 0 0,3 2 0 0 0,2 0 0 0 0,3 0 0 0 0,2 1 0 0 0,2 0 0 0 0,0 1 0 0 0,2 0 0 0 0,1 0 0 0 0,-1 1 0 0 0,1 1 0 0 0,1 2 0 0 0,0 2 0 0 0,0 2 0 0 0,1 1 0 0 0,0 1 0 0 0,0 0 0 0 0,0 1 0 0 0,0-1 0 0 0,0 2 0 0 0,0 1 0 0 0,0 1 0 0 0,0 0 0 0 0,0 0 0 0 0,0 0 0 0 0,0 1 0 0 0,-1 0 0 0 0,-1 0 0 0 0,-2 1 0 0 0,0-1 0 0 0,-1 3 0 0 0,-1 1 0 0 0,1 2 0 0 0,-1 2 0 0 0,0 2 0 0 0,-1 1 0 0 0,-1 1 0 0 0,1-1 0 0 0,0-1 0 0 0,0-1 0 0 0,2-3 0 0 0,-1-3 0 0 0,2-4 0 0 0,1-3 0 0 0,0-2 0 0 0,-1-2 0 0 0,1-1 0 0 0,0-2 0 0 0,0-2 0 0 0,0-1 0 0 0,0-3 0 0 0,2-3 0 0 0,0-1 0 0 0,0-3 0 0 0,1-1 0 0 0,0-1 0 0 0,0 1 0 0 0,0 0 0 0 0,0 0 0 0 0,0 0 0 0 0,0 0 0 0 0,0 1 0 0 0,0 0 0 0 0,0 0 0 0 0,0 0 0 0 0,0 1 0 0 0,0 0 0 0 0,0 1 0 0 0,0 1 0 0 0,0 0 0 0 0,0 0 0 0 0,0 1 0 0 0,0-1 0 0 0,1 0 0 0 0,0 1 0 0 0,1-1 0 0 0,-1 1 0 0 0,2-1 0 0 0,-1 1 0 0 0,-1 1 0 0 0,0 0 0 0 0,1 0 0 0 0,-1 1 0 0 0,0 0 0 0 0,0 1 0 0 0,-1 1 0 0 0,1-1 0 0 0,-1 1 0 0 0,1 1 0 0 0,0-2 0 0 0,0 0 0 0 0,1 0 0 0 0,0 0 0 0 0,1-1 0 0 0,-1 1 0 0 0,0 1 0 0 0,1 0 0 0 0,0 1 0 0 0,-1 1 0 0 0,1 0 0 0 0,0 0 0 0 0,0 1 0 0 0,1 1 0 0 0,-1 0 0 0 0,1 0 0 0 0,3 0 0 0 0,2 0 0 0 0,6 0 0 0 0,6-1 0 0 0,6-1 0 0 0,7-1 0 0 0,8 0 0 0 0,7-2 0 0 0,0 0 0 0 0,2 0 0 0 0,-1 0 0 0 0,0 0 0 0 0,-1 1 0 0 0,-2-1 0 0 0,-4 2 0 0 0,-3-1 0 0 0,-5 1 0 0 0,-3 0 0 0 0,-2 0 0 0 0,-1 0 0 0 0,-1 1 0 0 0,1-1 0 0 0,-2 0 0 0 0,0 1 0 0 0,-2 0 0 0 0,-3 0 0 0 0,-1 0 0 0 0,-4 1 0 0 0,-3-1 0 0 0,-3 1 0 0 0,-3 0 0 0 0,-2 0 0 0 0,-2 0 0 0 0,-1-1 0 0 0,-1 1 0 0 0,-4-1 0 0 0,-3 2 0 0 0,-2-1 0 0 0,-2 1 0 0 0,-3 0 0 0 0,-6 0 0 0 0,-6 0 0 0 0,-5 0 0 0 0,-3 0 0 0 0,-1 0 0 0 0,0 0 0 0 0,-7 0 0 0 0,-2 0 0 0 0,0 0 0 0 0,-3 1 0 0 0,-2 2 0 0 0,2 1 0 0 0,-3 0 0 0 0,1 0 0 0 0,3 0 0 0 0,1 0 0 0 0,3 0 0 0 0,2 1 0 0 0,3-1 0 0 0,4-1 0 0 0,3 1 0 0 0,4-1 0 0 0,2 1 0 0 0,1-1 0 0 0,2 1 0 0 0,1-1 0 0 0,-1 0 0 0 0,0 0 0 0 0,0-1 0 0 0,0 0 0 0 0,-1 0 0 0 0,-1 0 0 0 0,1-1 0 0 0,0 0 0 0 0,3 0 0 0 0,2-1 0 0 0,3 0 0 0 0,2 0 0 0 0,3 0 0 0 0,1 0 0 0 0,2 0-16383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6:38.49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15138 11926 16383 0 0,'0'0'-16383'0'0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2-03T21:26:38.4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15153 11929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77807-6C17-44E7-9BED-56355DBDF1A5}" type="datetimeFigureOut">
              <a:rPr lang="en-US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C2ABE-8FFB-44B1-9D52-5A84D23428A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4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https://www.cnn.com/election/2020/results/president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C2ABE-8FFB-44B1-9D52-5A84D23428A8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C2ABE-8FFB-44B1-9D52-5A84D23428A8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12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now I'm going to dial down into </a:t>
            </a:r>
          </a:p>
          <a:p>
            <a:r>
              <a:rPr lang="en-US">
                <a:cs typeface="Calibri"/>
              </a:rPr>
              <a:t>Wikipedia </a:t>
            </a:r>
          </a:p>
          <a:p>
            <a:r>
              <a:rPr lang="en-US">
                <a:cs typeface="Calibri"/>
              </a:rPr>
              <a:t>Arizona and Georgia were also states watched closely this past election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C2ABE-8FFB-44B1-9D52-5A84D23428A8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02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graphed the </a:t>
            </a:r>
            <a:r>
              <a:rPr lang="en-US" err="1">
                <a:cs typeface="Calibri"/>
              </a:rPr>
              <a:t>predicitions</a:t>
            </a:r>
            <a:r>
              <a:rPr lang="en-US">
                <a:cs typeface="Calibri"/>
              </a:rPr>
              <a:t> for these 5 states</a:t>
            </a:r>
            <a:endParaRPr lang="en-US"/>
          </a:p>
          <a:p>
            <a:r>
              <a:rPr lang="en-US">
                <a:cs typeface="Calibri"/>
              </a:rPr>
              <a:t> our analysis we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Of these four swing states, Biden successfully flipped </a:t>
            </a:r>
            <a:r>
              <a:rPr lang="en-US"/>
              <a:t>Wisconsin, Michigan, Pennsylvania. Meaning that these states voted red in 2016 and voted blue in most recent election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Wisconsin 49.4 % 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Penn. 50.0 % 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Michigan 50.6%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Iowa 52.2 % </a:t>
            </a:r>
            <a:endParaRPr lang="en-US"/>
          </a:p>
          <a:p>
            <a:pPr marL="171450" indent="-1714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b="1"/>
              <a:t>Florida 51.2 %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https://www.cnn.com/interactive/2020/11/politics/2020-vs-2016-election-map-charts/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C2ABE-8FFB-44B1-9D52-5A84D23428A8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2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Arizona and Georgia were also states watched closely this past election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C2ABE-8FFB-44B1-9D52-5A84D23428A8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46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D6E2C-E409-6B4C-913F-7E40ED02FB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49C249-5987-A64F-9B71-1431D277F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C2966-0A64-9641-BE0A-F5566A09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FDB4E-78C3-A54B-A2F1-82986079C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15AAE-75DD-944C-8100-82B4CF0AD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37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80CF-E6F7-474C-ADEB-0E67382AB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483EC1-E115-5147-B66B-4218B14798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90485-6F50-CD4B-933A-F88F1161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5FBDE-242C-7742-8FC9-A52B9A1A7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BBF29-1735-6548-A054-43BA22D8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30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B8324-1C16-6D44-ADEA-D6B96ADA96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B6C8C-22D5-814B-A782-87A3A55276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BB32EF-E76B-CE4F-84C7-A0C0D6714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0A99E-9304-8740-87C1-3DCBBB18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9E981-CDC1-AF43-8C03-3980315CA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7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6361-2E60-A644-801C-6B632F92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50538-D2E5-FB43-813E-C956BE930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A90181-CAB1-7F40-AA0F-874B8D977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08454-555B-D24A-8935-4D7BC485F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8BAB5-4F80-154D-B1EC-9A8E06695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1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2501-1CC6-4440-8FE0-B7048612F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65EE4-A095-594B-9D17-C4BDFA3C3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11233-C321-E045-A788-E69E938EC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F54DF-F905-3943-996C-9B149D65E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CF76D-A47F-BC4B-A4A9-5856F53E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7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2903A-CBFC-2F41-9F03-56F3B76F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19DDA-9C8C-B04D-A7F5-CCFACD74D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CC53A-9BD5-D447-93DA-10270B6DA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B1422-1202-014A-9C1E-2D03B03D2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76283-62FA-A54C-B2D3-6861D2313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EBED2-6371-CE41-B7D2-B2AD4F32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89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5FAAC-6D9B-1F48-8BA0-F533BA1AB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7CC0-D22D-A248-81BC-EAC7FD746D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E88D3-862B-5140-87D1-8A63E34A4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707AE9-9D9E-FE46-A8FC-6A38202956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BADA2-5BDA-0841-8285-A7B9845D7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93BC00-268D-0447-AD46-14B572A6E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728ED2-5282-EC47-819A-1C9F6C388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AB5D0-9F9B-374F-9F25-961A7266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5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D2C7-CF0B-3D46-842B-707C67629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87DC1-1DD8-4B47-8425-552F11471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B63892-8E81-A945-8DDA-78848B024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FC1DC-C7CF-7741-997A-AFC4C7E26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08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4AAA9E-DB7A-B34C-8F67-7F9A938BF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94042-3053-DB46-8C30-3294D774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3FD86-E245-4D48-83F3-46DEB9A7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3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F320-E6EA-E94D-8117-AACDBFA4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AA237-419D-0649-BDDB-E6A312F1D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4328B-2E6B-A14C-B1C2-05872BC08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90C05-46D5-4F4E-88B3-A5E6370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D45C7-B9DA-2E4F-B192-066648044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AFABD-FDEC-7045-A8C6-6F672A098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30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8460-63DF-EA41-8C17-C0AEF894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C503F-9422-CA49-BD5A-9769E09A5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993CA-C27A-804A-99BB-1E9F5B521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BDF00-88AA-CF47-AAE0-5BB4CEE0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CE2C-B4A1-DA4E-A4A9-9CC00C3A6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9A4CE-D1D1-4D43-B524-863014D4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3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765D00-CCB9-3C43-BAFA-83740DF58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0C03C7-6BF7-3C4F-8B28-53B623851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ACE79-7AAD-E54A-8DF1-583506D4F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3277E-F31B-614C-8551-1796963D0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D6CDC-773F-2E4F-94FD-89836CB90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23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2.png"/><Relationship Id="rId18" Type="http://schemas.openxmlformats.org/officeDocument/2006/relationships/customXml" Target="../ink/ink7.xml"/><Relationship Id="rId26" Type="http://schemas.openxmlformats.org/officeDocument/2006/relationships/customXml" Target="../ink/ink13.xml"/><Relationship Id="rId3" Type="http://schemas.openxmlformats.org/officeDocument/2006/relationships/image" Target="../media/image8.png"/><Relationship Id="rId21" Type="http://schemas.openxmlformats.org/officeDocument/2006/relationships/image" Target="../media/image16.png"/><Relationship Id="rId7" Type="http://schemas.openxmlformats.org/officeDocument/2006/relationships/image" Target="../media/image9.png"/><Relationship Id="rId12" Type="http://schemas.openxmlformats.org/officeDocument/2006/relationships/customXml" Target="../ink/ink4.xml"/><Relationship Id="rId17" Type="http://schemas.openxmlformats.org/officeDocument/2006/relationships/image" Target="../media/image14.png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1.png"/><Relationship Id="rId24" Type="http://schemas.openxmlformats.org/officeDocument/2006/relationships/customXml" Target="../ink/ink11.xml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23" Type="http://schemas.openxmlformats.org/officeDocument/2006/relationships/customXml" Target="../ink/ink10.xml"/><Relationship Id="rId10" Type="http://schemas.openxmlformats.org/officeDocument/2006/relationships/customXml" Target="../ink/ink3.xml"/><Relationship Id="rId19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customXml" Target="../ink/ink15.xml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.xml"/><Relationship Id="rId5" Type="http://schemas.openxmlformats.org/officeDocument/2006/relationships/customXml" Target="../ink/ink1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635B75E-9374-4C84-B85D-6E7FE7593C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62" b="1263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Georgia"/>
                <a:ea typeface="+mn-lt"/>
                <a:cs typeface="Calibri Light"/>
              </a:rPr>
              <a:t>2020 General Election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049" y="4462367"/>
            <a:ext cx="11530987" cy="7954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Georgia"/>
                <a:cs typeface="Calibri"/>
              </a:rPr>
              <a:t>By: Megann Bohlken, Emily Edwards, Olivia Hawkins, Megan Leiding</a:t>
            </a:r>
            <a:endParaRPr lang="en-US" dirty="0">
              <a:solidFill>
                <a:srgbClr val="FFFFFF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Swing State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944972"/>
            <a:ext cx="9724031" cy="36833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Georgia"/>
                <a:ea typeface="+mn-lt"/>
                <a:cs typeface="+mn-lt"/>
              </a:rPr>
              <a:t>Swing states hold equal support for each party</a:t>
            </a:r>
            <a:endParaRPr lang="en-US" dirty="0">
              <a:latin typeface="Calibri" panose="020F0502020204030204"/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Georgia"/>
                <a:cs typeface="Calibri"/>
              </a:rPr>
              <a:t>Often used as predictors for national outcome</a:t>
            </a:r>
          </a:p>
          <a:p>
            <a:pPr lvl="1">
              <a:lnSpc>
                <a:spcPct val="150000"/>
              </a:lnSpc>
            </a:pPr>
            <a:r>
              <a:rPr lang="en-US" sz="2800" dirty="0">
                <a:latin typeface="Georgia"/>
                <a:ea typeface="+mn-lt"/>
                <a:cs typeface="+mn-lt"/>
              </a:rPr>
              <a:t>"Big Four" are Florida, Michigan, Pennsylvania and Wisconsin </a:t>
            </a:r>
            <a:endParaRPr lang="en-US" sz="2800" dirty="0"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Georgia"/>
                <a:cs typeface="Calibri"/>
              </a:rPr>
              <a:t>And Iowa :)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Georgia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01ABB-1658-488E-8D9B-05FAF31EB681}"/>
              </a:ext>
            </a:extLst>
          </p:cNvPr>
          <p:cNvSpPr txBox="1"/>
          <p:nvPr/>
        </p:nvSpPr>
        <p:spPr>
          <a:xfrm>
            <a:off x="1616626" y="6490106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| </a:t>
            </a:r>
            <a:r>
              <a:rPr lang="en-US" b="1"/>
              <a:t>STATE</a:t>
            </a:r>
            <a:r>
              <a:rPr lang="en-US">
                <a:solidFill>
                  <a:srgbClr val="7F7F7F"/>
                </a:solidFill>
              </a:rPr>
              <a:t> | EC | NATIONAL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78050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Swing State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99E52-ECDD-4C38-9827-8E99DBAF7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1101" y="1825625"/>
            <a:ext cx="325269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latin typeface="Georgia"/>
                <a:cs typeface="Calibri" panose="020F0502020204030204"/>
              </a:rPr>
              <a:t>Final Vote Results</a:t>
            </a:r>
            <a:endParaRPr lang="en-US">
              <a:cs typeface="Calibri" panose="020F0502020204030204"/>
            </a:endParaRPr>
          </a:p>
          <a:p>
            <a:r>
              <a:rPr lang="en-US" sz="1800" b="1">
                <a:solidFill>
                  <a:srgbClr val="2419F7"/>
                </a:solidFill>
                <a:latin typeface="Georgia"/>
                <a:cs typeface="Calibri" panose="020F0502020204030204"/>
              </a:rPr>
              <a:t>Wisconsin </a:t>
            </a:r>
            <a:endParaRPr lang="en-US" sz="1800" b="1">
              <a:latin typeface="Georgia"/>
              <a:cs typeface="Calibri" panose="020F0502020204030204"/>
            </a:endParaRPr>
          </a:p>
          <a:p>
            <a:r>
              <a:rPr lang="en-US" sz="1800" b="1">
                <a:solidFill>
                  <a:srgbClr val="2419F7"/>
                </a:solidFill>
                <a:latin typeface="Georgia"/>
                <a:cs typeface="Calibri" panose="020F0502020204030204"/>
              </a:rPr>
              <a:t>Pennsylvania</a:t>
            </a:r>
            <a:endParaRPr lang="en-US" sz="1800" b="1" err="1">
              <a:solidFill>
                <a:srgbClr val="000000"/>
              </a:solidFill>
              <a:latin typeface="Georgia"/>
              <a:cs typeface="Calibri" panose="020F0502020204030204"/>
            </a:endParaRPr>
          </a:p>
          <a:p>
            <a:r>
              <a:rPr lang="en-US" sz="1800" b="1">
                <a:solidFill>
                  <a:srgbClr val="2419F7"/>
                </a:solidFill>
                <a:latin typeface="Georgia"/>
                <a:cs typeface="Calibri" panose="020F0502020204030204"/>
              </a:rPr>
              <a:t>Michigan</a:t>
            </a:r>
          </a:p>
          <a:p>
            <a:r>
              <a:rPr lang="en-US" sz="1800" b="1">
                <a:solidFill>
                  <a:srgbClr val="FF0000"/>
                </a:solidFill>
                <a:latin typeface="Georgia"/>
                <a:cs typeface="Calibri" panose="020F0502020204030204"/>
              </a:rPr>
              <a:t>Iowa </a:t>
            </a:r>
          </a:p>
          <a:p>
            <a:r>
              <a:rPr lang="en-US" sz="1800" b="1">
                <a:solidFill>
                  <a:srgbClr val="FF0000"/>
                </a:solidFill>
                <a:latin typeface="Georgia"/>
                <a:cs typeface="Calibri" panose="020F0502020204030204"/>
              </a:rPr>
              <a:t>Florida </a:t>
            </a:r>
          </a:p>
        </p:txBody>
      </p:sp>
      <p:pic>
        <p:nvPicPr>
          <p:cNvPr id="6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5C00BC3-5AA0-4A49-B9B2-EB6DB864F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61" y="1610918"/>
            <a:ext cx="7043920" cy="4684254"/>
          </a:xfrm>
          <a:prstGeom prst="rect">
            <a:avLst/>
          </a:prstGeom>
        </p:spPr>
      </p:pic>
      <p:pic>
        <p:nvPicPr>
          <p:cNvPr id="7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7DD58F1C-9D46-44BA-A5A0-5885DD8D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537" y="2155826"/>
            <a:ext cx="852778" cy="821865"/>
          </a:xfrm>
          <a:prstGeom prst="rect">
            <a:avLst/>
          </a:prstGeom>
        </p:spPr>
      </p:pic>
      <p:pic>
        <p:nvPicPr>
          <p:cNvPr id="9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C4C8588-ADA9-4BC7-BA33-205317997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250" y="2156930"/>
            <a:ext cx="865027" cy="8518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8BE5DD-EA46-4CB5-A4AE-35C36DF5E221}"/>
              </a:ext>
            </a:extLst>
          </p:cNvPr>
          <p:cNvSpPr txBox="1"/>
          <p:nvPr/>
        </p:nvSpPr>
        <p:spPr>
          <a:xfrm>
            <a:off x="1615628" y="6487367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I </a:t>
            </a:r>
            <a:r>
              <a:rPr lang="en-US" b="1"/>
              <a:t>STATE</a:t>
            </a:r>
            <a:r>
              <a:rPr lang="en-US">
                <a:solidFill>
                  <a:srgbClr val="7F7F7F"/>
                </a:solidFill>
              </a:rPr>
              <a:t> | EC | NATIONAL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6AB730-E18F-4F86-9A5A-C3F0DD3F5969}"/>
                  </a:ext>
                </a:extLst>
              </p14:cNvPr>
              <p14:cNvContentPartPr/>
              <p14:nvPr/>
            </p14:nvContentPartPr>
            <p14:xfrm>
              <a:off x="2834299" y="5857925"/>
              <a:ext cx="228599" cy="161924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6AB730-E18F-4F86-9A5A-C3F0DD3F59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16011" y="5839690"/>
                <a:ext cx="264809" cy="198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A6F8615-B777-49FA-B160-8CDFDA4D443E}"/>
                  </a:ext>
                </a:extLst>
              </p14:cNvPr>
              <p14:cNvContentPartPr/>
              <p14:nvPr/>
            </p14:nvContentPartPr>
            <p14:xfrm>
              <a:off x="2936717" y="5971922"/>
              <a:ext cx="285749" cy="76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A6F8615-B777-49FA-B160-8CDFDA4D443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18677" y="5953246"/>
                <a:ext cx="321468" cy="113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48A7D9-2523-4F27-BA6D-A334C7739C79}"/>
                  </a:ext>
                </a:extLst>
              </p14:cNvPr>
              <p14:cNvContentPartPr/>
              <p14:nvPr/>
            </p14:nvContentPartPr>
            <p14:xfrm>
              <a:off x="4815184" y="5863890"/>
              <a:ext cx="276225" cy="152399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48A7D9-2523-4F27-BA6D-A334C7739C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97083" y="5845747"/>
                <a:ext cx="312065" cy="1883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0EC4819-F738-49F9-B76C-928A6478220B}"/>
                  </a:ext>
                </a:extLst>
              </p14:cNvPr>
              <p14:cNvContentPartPr/>
              <p14:nvPr/>
            </p14:nvContentPartPr>
            <p14:xfrm>
              <a:off x="4950681" y="5864135"/>
              <a:ext cx="114300" cy="95249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0EC4819-F738-49F9-B76C-928A647822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32988" y="5846431"/>
                <a:ext cx="149333" cy="130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122391D-A692-4A9D-9B37-3B1CE0145C75}"/>
                  </a:ext>
                </a:extLst>
              </p14:cNvPr>
              <p14:cNvContentPartPr/>
              <p14:nvPr/>
            </p14:nvContentPartPr>
            <p14:xfrm>
              <a:off x="4897008" y="5991162"/>
              <a:ext cx="104774" cy="5715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122391D-A692-4A9D-9B37-3B1CE0145C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8881" y="5972961"/>
                <a:ext cx="140665" cy="931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13F0DA4-F304-4277-8D8E-74F7B1794203}"/>
                  </a:ext>
                </a:extLst>
              </p14:cNvPr>
              <p14:cNvContentPartPr/>
              <p14:nvPr/>
            </p14:nvContentPartPr>
            <p14:xfrm>
              <a:off x="6788054" y="5858143"/>
              <a:ext cx="361950" cy="171449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13F0DA4-F304-4277-8D8E-74F7B17942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70118" y="5840504"/>
                <a:ext cx="397463" cy="2063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1E830E4-D69B-4469-BA1B-69FCCE6736E4}"/>
                  </a:ext>
                </a:extLst>
              </p14:cNvPr>
              <p14:cNvContentPartPr/>
              <p14:nvPr/>
            </p14:nvContentPartPr>
            <p14:xfrm>
              <a:off x="6810522" y="5911474"/>
              <a:ext cx="409574" cy="180974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1E830E4-D69B-4469-BA1B-69FCCE6736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92745" y="5893340"/>
                <a:ext cx="444772" cy="2168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F674B4E-5E7B-4A87-992C-12A41B008040}"/>
                  </a:ext>
                </a:extLst>
              </p14:cNvPr>
              <p14:cNvContentPartPr/>
              <p14:nvPr/>
            </p14:nvContentPartPr>
            <p14:xfrm>
              <a:off x="6926769" y="5892195"/>
              <a:ext cx="9524" cy="9524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F674B4E-5E7B-4A87-992C-12A41B0080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50569" y="5415995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A0BAFD7-96F6-42E7-B8AE-D7E285FF0AB5}"/>
                  </a:ext>
                </a:extLst>
              </p14:cNvPr>
              <p14:cNvContentPartPr/>
              <p14:nvPr/>
            </p14:nvContentPartPr>
            <p14:xfrm>
              <a:off x="6934565" y="5893468"/>
              <a:ext cx="9524" cy="9524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A0BAFD7-96F6-42E7-B8AE-D7E285FF0AB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58365" y="541726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B38E59F-79E1-4D8C-9121-6D6B69AEC3A5}"/>
                  </a:ext>
                </a:extLst>
              </p14:cNvPr>
              <p14:cNvContentPartPr/>
              <p14:nvPr/>
            </p14:nvContentPartPr>
            <p14:xfrm>
              <a:off x="6936228" y="5870928"/>
              <a:ext cx="9524" cy="9524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B38E59F-79E1-4D8C-9121-6D6B69AEC3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60028" y="5394728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A786A6F-3C25-40B2-BAC6-5148AA2B9C5D}"/>
                  </a:ext>
                </a:extLst>
              </p14:cNvPr>
              <p14:cNvContentPartPr/>
              <p14:nvPr/>
            </p14:nvContentPartPr>
            <p14:xfrm>
              <a:off x="6936228" y="5988224"/>
              <a:ext cx="9524" cy="9524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A786A6F-3C25-40B2-BAC6-5148AA2B9C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60028" y="5920195"/>
                <a:ext cx="952400" cy="144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C1B9CA2-BBFD-4342-8826-063F3C4A75AF}"/>
                  </a:ext>
                </a:extLst>
              </p14:cNvPr>
              <p14:cNvContentPartPr/>
              <p14:nvPr/>
            </p14:nvContentPartPr>
            <p14:xfrm>
              <a:off x="6936228" y="6046023"/>
              <a:ext cx="9524" cy="9524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C1B9CA2-BBFD-4342-8826-063F3C4A75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60028" y="5569823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E1F278-B123-4EA6-A315-955B13769550}"/>
                  </a:ext>
                </a:extLst>
              </p14:cNvPr>
              <p14:cNvContentPartPr/>
              <p14:nvPr/>
            </p14:nvContentPartPr>
            <p14:xfrm>
              <a:off x="6936228" y="6033856"/>
              <a:ext cx="9524" cy="9524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E1F278-B123-4EA6-A315-955B137695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60028" y="5557656"/>
                <a:ext cx="952400" cy="9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4978BDD-85A2-4046-BF30-5B065A9002C7}"/>
                  </a:ext>
                </a:extLst>
              </p14:cNvPr>
              <p14:cNvContentPartPr/>
              <p14:nvPr/>
            </p14:nvContentPartPr>
            <p14:xfrm>
              <a:off x="6927063" y="5885118"/>
              <a:ext cx="9524" cy="9524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4978BDD-85A2-4046-BF30-5B065A9002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50863" y="5408918"/>
                <a:ext cx="952400" cy="9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937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Electoral College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200">
              <a:latin typeface="Georgi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>
              <a:latin typeface="Georgi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1C278-C437-43A2-A92D-A1707FC45E2C}"/>
              </a:ext>
            </a:extLst>
          </p:cNvPr>
          <p:cNvSpPr txBox="1"/>
          <p:nvPr/>
        </p:nvSpPr>
        <p:spPr>
          <a:xfrm>
            <a:off x="7977786" y="2168364"/>
            <a:ext cx="394555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Calibri"/>
              </a:rPr>
              <a:t>Depicts most likely outcome of total electoral votes per candidate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Georgi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Calibri"/>
              </a:rPr>
              <a:t>Biden has higher probability in outcomes over 270 electoral votes</a:t>
            </a:r>
          </a:p>
          <a:p>
            <a:pPr marL="285750" indent="-285750">
              <a:buFont typeface="Arial"/>
              <a:buChar char="•"/>
            </a:pPr>
            <a:endParaRPr lang="en-US">
              <a:latin typeface="Georgi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Calibri"/>
              </a:rPr>
              <a:t>However, the EV outcome with the highest assigned probability was 413 EVs for Biden, and 215 EVs for Trump</a:t>
            </a:r>
          </a:p>
          <a:p>
            <a:endParaRPr lang="en-US">
              <a:latin typeface="Georgi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Calibri"/>
              </a:rPr>
              <a:t>Actual outcome depicted with the larger, black points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DC3B28A-567D-4E25-83BA-871524ACC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74" y="1712617"/>
            <a:ext cx="7436003" cy="47804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1570FB-87B5-4EAD-8CFD-C44DD8F0D826}"/>
              </a:ext>
            </a:extLst>
          </p:cNvPr>
          <p:cNvSpPr txBox="1"/>
          <p:nvPr/>
        </p:nvSpPr>
        <p:spPr>
          <a:xfrm>
            <a:off x="1616625" y="6489680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I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STATE </a:t>
            </a:r>
            <a:r>
              <a:rPr lang="en-US">
                <a:solidFill>
                  <a:srgbClr val="7F7F7F"/>
                </a:solidFill>
              </a:rPr>
              <a:t>| </a:t>
            </a:r>
            <a:r>
              <a:rPr lang="en-US" b="1"/>
              <a:t>EC</a:t>
            </a:r>
            <a:r>
              <a:rPr lang="en-US">
                <a:solidFill>
                  <a:srgbClr val="7F7F7F"/>
                </a:solidFill>
              </a:rPr>
              <a:t> | 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NATIONAL</a:t>
            </a:r>
            <a:r>
              <a:rPr lang="en-US">
                <a:solidFill>
                  <a:srgbClr val="7F7F7F"/>
                </a:solidFill>
              </a:rPr>
              <a:t>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84213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EC Scenario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200">
              <a:latin typeface="Georgi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>
              <a:latin typeface="Georgia"/>
              <a:cs typeface="Calibri"/>
            </a:endParaRPr>
          </a:p>
        </p:txBody>
      </p:sp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67366AF-6C72-4C1B-A4D6-86B2D27A5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31" y="1654615"/>
            <a:ext cx="7304759" cy="47596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92A2B2-AA48-49F3-8C08-66C5CD1468D2}"/>
              </a:ext>
            </a:extLst>
          </p:cNvPr>
          <p:cNvSpPr txBox="1"/>
          <p:nvPr/>
        </p:nvSpPr>
        <p:spPr>
          <a:xfrm>
            <a:off x="1616626" y="6489681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I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STATE </a:t>
            </a:r>
            <a:r>
              <a:rPr lang="en-US">
                <a:solidFill>
                  <a:srgbClr val="7F7F7F"/>
                </a:solidFill>
              </a:rPr>
              <a:t>| </a:t>
            </a:r>
            <a:r>
              <a:rPr lang="en-US" b="1"/>
              <a:t>EC</a:t>
            </a:r>
            <a:r>
              <a:rPr lang="en-US">
                <a:solidFill>
                  <a:srgbClr val="7F7F7F"/>
                </a:solidFill>
              </a:rPr>
              <a:t> | 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NATIONAL</a:t>
            </a:r>
            <a:r>
              <a:rPr lang="en-US">
                <a:solidFill>
                  <a:srgbClr val="7F7F7F"/>
                </a:solidFill>
              </a:rPr>
              <a:t>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07F130-9F73-44CB-B75B-8EFC2FFF9D63}"/>
              </a:ext>
            </a:extLst>
          </p:cNvPr>
          <p:cNvSpPr txBox="1"/>
          <p:nvPr/>
        </p:nvSpPr>
        <p:spPr>
          <a:xfrm>
            <a:off x="10935221" y="3732756"/>
            <a:ext cx="8225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340.46</a:t>
            </a:r>
            <a:endParaRPr lang="en-US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811948-8276-4769-A67E-230DA8326D5E}"/>
              </a:ext>
            </a:extLst>
          </p:cNvPr>
          <p:cNvSpPr txBox="1"/>
          <p:nvPr/>
        </p:nvSpPr>
        <p:spPr>
          <a:xfrm>
            <a:off x="6091824" y="4453002"/>
            <a:ext cx="8225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197.54</a:t>
            </a:r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6CFBF-CC5F-4B3C-9D35-186B2DCBB253}"/>
              </a:ext>
            </a:extLst>
          </p:cNvPr>
          <p:cNvSpPr txBox="1"/>
          <p:nvPr/>
        </p:nvSpPr>
        <p:spPr>
          <a:xfrm>
            <a:off x="392482" y="2438400"/>
            <a:ext cx="412106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Calibri"/>
              </a:rPr>
              <a:t>Summary data on Electoral College votes per candidate across 40,000 simulations</a:t>
            </a:r>
          </a:p>
          <a:p>
            <a:endParaRPr lang="en-US">
              <a:latin typeface="Georgi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Calibri"/>
              </a:rPr>
              <a:t>Accurately predicts the winner of the election</a:t>
            </a:r>
          </a:p>
          <a:p>
            <a:endParaRPr lang="en-US">
              <a:latin typeface="Georgia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Georgia"/>
                <a:cs typeface="Calibri"/>
              </a:rPr>
              <a:t>Fails to predict the Electoral College votes for each candidate</a:t>
            </a:r>
          </a:p>
        </p:txBody>
      </p:sp>
    </p:spTree>
    <p:extLst>
      <p:ext uri="{BB962C8B-B14F-4D97-AF65-F5344CB8AC3E}">
        <p14:creationId xmlns:p14="http://schemas.microsoft.com/office/powerpoint/2010/main" val="1894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EC Scenario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200">
              <a:latin typeface="Georgi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>
              <a:latin typeface="Georgia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2A2B2-AA48-49F3-8C08-66C5CD1468D2}"/>
              </a:ext>
            </a:extLst>
          </p:cNvPr>
          <p:cNvSpPr txBox="1"/>
          <p:nvPr/>
        </p:nvSpPr>
        <p:spPr>
          <a:xfrm>
            <a:off x="1616626" y="6489681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I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STATE </a:t>
            </a:r>
            <a:r>
              <a:rPr lang="en-US">
                <a:solidFill>
                  <a:srgbClr val="7F7F7F"/>
                </a:solidFill>
              </a:rPr>
              <a:t>| </a:t>
            </a:r>
            <a:r>
              <a:rPr lang="en-US" b="1"/>
              <a:t>EC</a:t>
            </a:r>
            <a:r>
              <a:rPr lang="en-US">
                <a:solidFill>
                  <a:srgbClr val="7F7F7F"/>
                </a:solidFill>
              </a:rPr>
              <a:t> | 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NATIONAL</a:t>
            </a:r>
            <a:r>
              <a:rPr lang="en-US">
                <a:solidFill>
                  <a:srgbClr val="7F7F7F"/>
                </a:solidFill>
              </a:rPr>
              <a:t>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  <p:pic>
        <p:nvPicPr>
          <p:cNvPr id="6" name="Picture 8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F5546C6E-F660-4C2E-9D39-D591A6E6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482" y="1637779"/>
            <a:ext cx="6845470" cy="474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06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Forecasted Electoral Votes</a:t>
            </a:r>
            <a:endParaRPr lang="en-US" sz="400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200">
              <a:latin typeface="Georgi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>
              <a:latin typeface="Georgia"/>
              <a:cs typeface="Calibri"/>
            </a:endParaRPr>
          </a:p>
        </p:txBody>
      </p:sp>
      <p:pic>
        <p:nvPicPr>
          <p:cNvPr id="4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C9FF48B2-BBA9-414F-A3F1-C487B874D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23" y="1711544"/>
            <a:ext cx="4686500" cy="4630519"/>
          </a:xfrm>
          <a:prstGeom prst="rect">
            <a:avLst/>
          </a:prstGeom>
        </p:spPr>
      </p:pic>
      <p:pic>
        <p:nvPicPr>
          <p:cNvPr id="5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C886D68-33D5-4393-8274-FD2D4E88B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552" y="1704975"/>
            <a:ext cx="4693069" cy="4637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9AB8BA-EE90-4C34-BBD1-9CB9709F9027}"/>
              </a:ext>
            </a:extLst>
          </p:cNvPr>
          <p:cNvSpPr txBox="1"/>
          <p:nvPr/>
        </p:nvSpPr>
        <p:spPr>
          <a:xfrm>
            <a:off x="1616626" y="6489681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I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STATE </a:t>
            </a:r>
            <a:r>
              <a:rPr lang="en-US">
                <a:solidFill>
                  <a:srgbClr val="7F7F7F"/>
                </a:solidFill>
              </a:rPr>
              <a:t>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EC</a:t>
            </a:r>
            <a:r>
              <a:rPr lang="en-US">
                <a:solidFill>
                  <a:srgbClr val="7F7F7F"/>
                </a:solidFill>
              </a:rPr>
              <a:t> | </a:t>
            </a:r>
            <a:r>
              <a:rPr lang="en-US" b="1"/>
              <a:t>NATIONAL</a:t>
            </a:r>
            <a:r>
              <a:rPr lang="en-US" b="1">
                <a:solidFill>
                  <a:srgbClr val="7F7F7F"/>
                </a:solidFill>
              </a:rPr>
              <a:t> </a:t>
            </a:r>
            <a:r>
              <a:rPr lang="en-US">
                <a:solidFill>
                  <a:srgbClr val="7F7F7F"/>
                </a:solidFill>
              </a:rPr>
              <a:t>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11067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Probability of Trump's Popular Vote</a:t>
            </a:r>
            <a:endParaRPr lang="en-US" sz="40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200">
              <a:latin typeface="Georgi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>
              <a:latin typeface="Georgi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AB8BA-EE90-4C34-BBD1-9CB9709F9027}"/>
              </a:ext>
            </a:extLst>
          </p:cNvPr>
          <p:cNvSpPr txBox="1"/>
          <p:nvPr/>
        </p:nvSpPr>
        <p:spPr>
          <a:xfrm>
            <a:off x="1616626" y="6489681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I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STATE </a:t>
            </a:r>
            <a:r>
              <a:rPr lang="en-US">
                <a:solidFill>
                  <a:srgbClr val="7F7F7F"/>
                </a:solidFill>
              </a:rPr>
              <a:t>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EC</a:t>
            </a:r>
            <a:r>
              <a:rPr lang="en-US">
                <a:solidFill>
                  <a:srgbClr val="7F7F7F"/>
                </a:solidFill>
              </a:rPr>
              <a:t> | </a:t>
            </a:r>
            <a:r>
              <a:rPr lang="en-US" b="1"/>
              <a:t>NATIONAL</a:t>
            </a:r>
            <a:r>
              <a:rPr lang="en-US" b="1">
                <a:solidFill>
                  <a:srgbClr val="7F7F7F"/>
                </a:solidFill>
              </a:rPr>
              <a:t> </a:t>
            </a:r>
            <a:r>
              <a:rPr lang="en-US">
                <a:solidFill>
                  <a:srgbClr val="7F7F7F"/>
                </a:solidFill>
              </a:rPr>
              <a:t>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  <p:pic>
        <p:nvPicPr>
          <p:cNvPr id="6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D08B4E16-E4A9-4605-B2DB-4B140AC0D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2" r="-1" b="-1"/>
          <a:stretch/>
        </p:blipFill>
        <p:spPr>
          <a:xfrm>
            <a:off x="3734369" y="1716126"/>
            <a:ext cx="4724482" cy="4841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59BE99-2F6A-4DF4-9885-184318F0466A}"/>
              </a:ext>
            </a:extLst>
          </p:cNvPr>
          <p:cNvSpPr txBox="1"/>
          <p:nvPr/>
        </p:nvSpPr>
        <p:spPr>
          <a:xfrm>
            <a:off x="785446" y="2614246"/>
            <a:ext cx="33762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4802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Predicted National Voter Turnout</a:t>
            </a:r>
            <a:endParaRPr lang="en-US" sz="400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3200">
              <a:latin typeface="Georgi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>
              <a:latin typeface="Georgia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AB8BA-EE90-4C34-BBD1-9CB9709F9027}"/>
              </a:ext>
            </a:extLst>
          </p:cNvPr>
          <p:cNvSpPr txBox="1"/>
          <p:nvPr/>
        </p:nvSpPr>
        <p:spPr>
          <a:xfrm>
            <a:off x="1616626" y="6489681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I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STATE </a:t>
            </a:r>
            <a:r>
              <a:rPr lang="en-US">
                <a:solidFill>
                  <a:srgbClr val="7F7F7F"/>
                </a:solidFill>
              </a:rPr>
              <a:t>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EC</a:t>
            </a:r>
            <a:r>
              <a:rPr lang="en-US">
                <a:solidFill>
                  <a:srgbClr val="7F7F7F"/>
                </a:solidFill>
              </a:rPr>
              <a:t> | </a:t>
            </a:r>
            <a:r>
              <a:rPr lang="en-US" b="1"/>
              <a:t>NATIONAL</a:t>
            </a:r>
            <a:r>
              <a:rPr lang="en-US" b="1">
                <a:solidFill>
                  <a:srgbClr val="7F7F7F"/>
                </a:solidFill>
              </a:rPr>
              <a:t> </a:t>
            </a:r>
            <a:r>
              <a:rPr lang="en-US">
                <a:solidFill>
                  <a:srgbClr val="7F7F7F"/>
                </a:solidFill>
              </a:rPr>
              <a:t>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  <p:pic>
        <p:nvPicPr>
          <p:cNvPr id="4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D318D21-0C6B-45E8-8B46-8ED16D580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"/>
          <a:stretch/>
        </p:blipFill>
        <p:spPr>
          <a:xfrm>
            <a:off x="3831719" y="1714183"/>
            <a:ext cx="4530760" cy="465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8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Conclusion: The "Cans" and "Cannots"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815" y="1986725"/>
            <a:ext cx="10887266" cy="36833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914400" lvl="1" indent="-457200">
              <a:lnSpc>
                <a:spcPct val="150000"/>
              </a:lnSpc>
            </a:pPr>
            <a:r>
              <a:rPr lang="en-US" dirty="0">
                <a:latin typeface="Georgia"/>
                <a:cs typeface="Calibri"/>
              </a:rPr>
              <a:t>The polls </a:t>
            </a:r>
            <a:r>
              <a:rPr lang="en-US" b="1" dirty="0">
                <a:latin typeface="Georgia"/>
                <a:cs typeface="Calibri"/>
              </a:rPr>
              <a:t>can</a:t>
            </a:r>
            <a:r>
              <a:rPr lang="en-US" dirty="0">
                <a:latin typeface="Georgia"/>
                <a:cs typeface="Calibri"/>
              </a:rPr>
              <a:t> predict who will win the popular vote &amp; electoral college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latin typeface="Georgia"/>
                <a:cs typeface="Calibri"/>
              </a:rPr>
              <a:t>The polls </a:t>
            </a:r>
            <a:r>
              <a:rPr lang="en-US" b="1" dirty="0">
                <a:latin typeface="Georgia"/>
                <a:cs typeface="Calibri"/>
              </a:rPr>
              <a:t>can't</a:t>
            </a:r>
            <a:r>
              <a:rPr lang="en-US" dirty="0">
                <a:latin typeface="Georgia"/>
                <a:cs typeface="Calibri"/>
              </a:rPr>
              <a:t> predict the number of electoral college votes each candidate will win</a:t>
            </a:r>
          </a:p>
          <a:p>
            <a:pPr marL="914400" lvl="1" indent="-457200">
              <a:lnSpc>
                <a:spcPct val="150000"/>
              </a:lnSpc>
            </a:pPr>
            <a:r>
              <a:rPr lang="en-US" dirty="0">
                <a:latin typeface="Georgia"/>
                <a:cs typeface="Calibri"/>
              </a:rPr>
              <a:t>The polls aren't as accurate at predicting swing states outcomes</a:t>
            </a:r>
            <a:endParaRPr lang="en-US" sz="2400" dirty="0">
              <a:latin typeface="Georgia"/>
              <a:cs typeface="Calibri"/>
            </a:endParaRP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en-US" sz="2800" b="1" dirty="0">
                <a:latin typeface="Georgia"/>
                <a:cs typeface="Calibri"/>
              </a:rPr>
              <a:t>Election polls can predict the winner given enough data and </a:t>
            </a:r>
            <a:r>
              <a:rPr lang="en-US" sz="2800" b="1">
                <a:latin typeface="Georgia"/>
                <a:cs typeface="Calibri"/>
              </a:rPr>
              <a:t>small</a:t>
            </a:r>
            <a:r>
              <a:rPr lang="en-US" sz="2800" b="1" dirty="0">
                <a:latin typeface="Georgia"/>
                <a:cs typeface="Calibri"/>
              </a:rPr>
              <a:t> confidence intervals</a:t>
            </a:r>
          </a:p>
          <a:p>
            <a:pPr lvl="2">
              <a:lnSpc>
                <a:spcPct val="150000"/>
              </a:lnSpc>
            </a:pPr>
            <a:endParaRPr lang="en-US" sz="2400" dirty="0">
              <a:latin typeface="Georgia"/>
              <a:cs typeface="Calibri"/>
            </a:endParaRPr>
          </a:p>
          <a:p>
            <a:pPr lvl="1">
              <a:lnSpc>
                <a:spcPct val="150000"/>
              </a:lnSpc>
            </a:pPr>
            <a:endParaRPr lang="en-US" sz="2800" dirty="0">
              <a:latin typeface="Georgi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 dirty="0">
              <a:latin typeface="Georgia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01ABB-1658-488E-8D9B-05FAF31EB681}"/>
              </a:ext>
            </a:extLst>
          </p:cNvPr>
          <p:cNvSpPr txBox="1"/>
          <p:nvPr/>
        </p:nvSpPr>
        <p:spPr>
          <a:xfrm>
            <a:off x="1616626" y="6490106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STATE</a:t>
            </a:r>
            <a:r>
              <a:rPr lang="en-US">
                <a:solidFill>
                  <a:srgbClr val="7F7F7F"/>
                </a:solidFill>
              </a:rPr>
              <a:t> | EC | NATIONAL | </a:t>
            </a:r>
            <a:r>
              <a:rPr lang="en-US" b="1"/>
              <a:t>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BE6B6D9-ECE5-4DA9-BE80-2483C352364F}"/>
                  </a:ext>
                </a:extLst>
              </p14:cNvPr>
              <p14:cNvContentPartPr/>
              <p14:nvPr/>
            </p14:nvContentPartPr>
            <p14:xfrm>
              <a:off x="1724229" y="4036666"/>
              <a:ext cx="19049" cy="19049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BE6B6D9-ECE5-4DA9-BE80-2483C35236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779" y="3084216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5B9F529-D4FC-45FA-9A6D-259A4E60F4BC}"/>
                  </a:ext>
                </a:extLst>
              </p14:cNvPr>
              <p14:cNvContentPartPr/>
              <p14:nvPr/>
            </p14:nvContentPartPr>
            <p14:xfrm>
              <a:off x="1620018" y="3878108"/>
              <a:ext cx="19049" cy="19049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5B9F529-D4FC-45FA-9A6D-259A4E60F4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8" y="2925658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2C6B0A-CB67-4DC0-BD6D-7982DB85E0BB}"/>
                  </a:ext>
                </a:extLst>
              </p14:cNvPr>
              <p14:cNvContentPartPr/>
              <p14:nvPr/>
            </p14:nvContentPartPr>
            <p14:xfrm>
              <a:off x="1667579" y="3950506"/>
              <a:ext cx="19049" cy="1904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2C6B0A-CB67-4DC0-BD6D-7982DB85E0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5129" y="2998056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2476EC-A816-4FCA-9803-FA5B18B70144}"/>
                  </a:ext>
                </a:extLst>
              </p14:cNvPr>
              <p14:cNvContentPartPr/>
              <p14:nvPr/>
            </p14:nvContentPartPr>
            <p14:xfrm>
              <a:off x="1685630" y="3964205"/>
              <a:ext cx="19049" cy="19049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2476EC-A816-4FCA-9803-FA5B18B701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180" y="3011755"/>
                <a:ext cx="1904900" cy="1904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82BABA-CC40-4364-B702-93C2E0B73A3A}"/>
                  </a:ext>
                </a:extLst>
              </p14:cNvPr>
              <p14:cNvContentPartPr/>
              <p14:nvPr/>
            </p14:nvContentPartPr>
            <p14:xfrm>
              <a:off x="1573737" y="3994610"/>
              <a:ext cx="19049" cy="19049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82BABA-CC40-4364-B702-93C2E0B73A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995" y="3042160"/>
                <a:ext cx="333358" cy="19049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68776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1832E-F12A-4F15-B2F0-F2F6EF2E7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050" y="1560337"/>
            <a:ext cx="5203232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  <a:latin typeface="Georgia"/>
                <a:cs typeface="Calibri Light"/>
              </a:rPr>
              <a:t>Questions?</a:t>
            </a:r>
          </a:p>
        </p:txBody>
      </p:sp>
      <p:pic>
        <p:nvPicPr>
          <p:cNvPr id="3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1A97001-57E3-4B06-9443-83C33B964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619" y="4286937"/>
            <a:ext cx="1631577" cy="162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6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latin typeface="Georgia"/>
                <a:cs typeface="Calibri Light"/>
              </a:rPr>
              <a:t>Research Question</a:t>
            </a:r>
            <a:endParaRPr lang="en-US" sz="4000">
              <a:solidFill>
                <a:srgbClr val="FFFFFF"/>
              </a:solidFill>
              <a:latin typeface="Georgia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99" y="1976593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eorgia"/>
                <a:ea typeface="+mn-lt"/>
                <a:cs typeface="+mn-lt"/>
              </a:rPr>
              <a:t>Are the election polls accurate predictors of the final vote?</a:t>
            </a:r>
            <a:endParaRPr lang="en-US" dirty="0">
              <a:cs typeface="Calibri" panose="020F0502020204030204"/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Georgia"/>
                <a:ea typeface="+mn-lt"/>
                <a:cs typeface="+mn-lt"/>
              </a:rPr>
              <a:t>Polling data from October 28th and November 2nd 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Georgia"/>
                <a:ea typeface="+mn-lt"/>
                <a:cs typeface="+mn-lt"/>
              </a:rPr>
              <a:t>Second presidential debate held on October 22nd</a:t>
            </a:r>
          </a:p>
          <a:p>
            <a:pPr lvl="2">
              <a:lnSpc>
                <a:spcPct val="150000"/>
              </a:lnSpc>
            </a:pPr>
            <a:r>
              <a:rPr lang="en-US" sz="1600" dirty="0">
                <a:latin typeface="Georgia"/>
                <a:ea typeface="+mn-lt"/>
                <a:cs typeface="+mn-lt"/>
              </a:rPr>
              <a:t>Election Day November 3rd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Georgia"/>
                <a:ea typeface="+mn-lt"/>
                <a:cs typeface="+mn-lt"/>
              </a:rPr>
              <a:t>Final vote updated on Sunday, December 6th 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Georgia"/>
                <a:cs typeface="Calibri"/>
              </a:rPr>
              <a:t>Data from </a:t>
            </a:r>
            <a:r>
              <a:rPr lang="en-US" sz="2000" dirty="0" err="1">
                <a:latin typeface="Georgia"/>
                <a:cs typeface="Calibri"/>
              </a:rPr>
              <a:t>Fivethirtyeight</a:t>
            </a:r>
            <a:r>
              <a:rPr lang="en-US" sz="2000" dirty="0">
                <a:latin typeface="Georgia"/>
                <a:cs typeface="Calibri"/>
              </a:rPr>
              <a:t> GitHub repository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AA6E5-30F7-46DA-9E99-4B5F1139D636}"/>
              </a:ext>
            </a:extLst>
          </p:cNvPr>
          <p:cNvSpPr txBox="1"/>
          <p:nvPr/>
        </p:nvSpPr>
        <p:spPr>
          <a:xfrm>
            <a:off x="1833570" y="6488596"/>
            <a:ext cx="85244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INTRODUCTION</a:t>
            </a:r>
            <a:r>
              <a:rPr lang="en-US">
                <a:solidFill>
                  <a:srgbClr val="7F7F7F"/>
                </a:solidFill>
              </a:rPr>
              <a:t> | SCENARIOS I STATE  | EC | NATIONAL | CONCLUSION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188854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Scenario Analysis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C6638C-063E-4AFE-93E7-B1E4BAE0E138}"/>
              </a:ext>
            </a:extLst>
          </p:cNvPr>
          <p:cNvSpPr txBox="1">
            <a:spLocks/>
          </p:cNvSpPr>
          <p:nvPr/>
        </p:nvSpPr>
        <p:spPr>
          <a:xfrm>
            <a:off x="873176" y="2135777"/>
            <a:ext cx="10568475" cy="4183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>
              <a:highlight>
                <a:srgbClr val="FFFF00"/>
              </a:highlight>
              <a:latin typeface="Georgi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63D25-9646-4E2C-B9BE-520AB37FBC03}"/>
              </a:ext>
            </a:extLst>
          </p:cNvPr>
          <p:cNvSpPr txBox="1"/>
          <p:nvPr/>
        </p:nvSpPr>
        <p:spPr>
          <a:xfrm>
            <a:off x="768220" y="1903445"/>
            <a:ext cx="9066246" cy="38164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800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/>
                <a:cs typeface="Calibri" panose="020F0502020204030204"/>
              </a:rPr>
              <a:t>The results of the analysis are presented as probabilities based on polling results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Georgia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/>
                <a:cs typeface="Calibri" panose="020F0502020204030204"/>
              </a:rPr>
              <a:t>Data goes back to June 1,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Georgia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Georgia"/>
                <a:cs typeface="Calibri" panose="020F0502020204030204"/>
              </a:rPr>
              <a:t>4,000 simulations for each scenario every day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CABF0-FC58-42E2-9BEC-185E595F0EE2}"/>
              </a:ext>
            </a:extLst>
          </p:cNvPr>
          <p:cNvSpPr txBox="1"/>
          <p:nvPr/>
        </p:nvSpPr>
        <p:spPr>
          <a:xfrm>
            <a:off x="1616626" y="6490106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 b="1"/>
              <a:t>SCENARIOS</a:t>
            </a:r>
            <a:r>
              <a:rPr lang="en-US">
                <a:solidFill>
                  <a:srgbClr val="7F7F7F"/>
                </a:solidFill>
              </a:rPr>
              <a:t> I STATE  | EC | NATIONAL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69760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, box and whisker chart&#10;&#10;Description automatically generated">
            <a:extLst>
              <a:ext uri="{FF2B5EF4-FFF2-40B4-BE49-F238E27FC236}">
                <a16:creationId xmlns:a16="http://schemas.microsoft.com/office/drawing/2014/main" id="{6F8F9784-D8DF-40E6-A9E8-65C10CFA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56203"/>
            <a:ext cx="10905066" cy="4945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21E888-1DCC-4181-B766-091A3123170D}"/>
              </a:ext>
            </a:extLst>
          </p:cNvPr>
          <p:cNvSpPr/>
          <p:nvPr/>
        </p:nvSpPr>
        <p:spPr>
          <a:xfrm>
            <a:off x="3125754" y="4142792"/>
            <a:ext cx="8024327" cy="26125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53B0D9-BA15-43EC-910F-508D95D8414E}"/>
              </a:ext>
            </a:extLst>
          </p:cNvPr>
          <p:cNvSpPr/>
          <p:nvPr/>
        </p:nvSpPr>
        <p:spPr>
          <a:xfrm>
            <a:off x="3125754" y="1315616"/>
            <a:ext cx="3200401" cy="261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194F6-408E-46A5-A6EE-837C5D4BF603}"/>
              </a:ext>
            </a:extLst>
          </p:cNvPr>
          <p:cNvSpPr txBox="1"/>
          <p:nvPr/>
        </p:nvSpPr>
        <p:spPr>
          <a:xfrm>
            <a:off x="4929673" y="237726"/>
            <a:ext cx="2332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eorgia"/>
                <a:ea typeface="+mj-lt"/>
                <a:cs typeface="+mj-lt"/>
              </a:rPr>
              <a:t>Popular Vote 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59B7DC-8413-4E62-BFE1-1E0ECEC0A20E}"/>
              </a:ext>
            </a:extLst>
          </p:cNvPr>
          <p:cNvSpPr txBox="1"/>
          <p:nvPr/>
        </p:nvSpPr>
        <p:spPr>
          <a:xfrm rot="10800000" flipV="1">
            <a:off x="6326155" y="1261578"/>
            <a:ext cx="10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14.1%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5FE05-CDD9-4D48-B9BA-9FB588E39642}"/>
              </a:ext>
            </a:extLst>
          </p:cNvPr>
          <p:cNvSpPr txBox="1"/>
          <p:nvPr/>
        </p:nvSpPr>
        <p:spPr>
          <a:xfrm rot="10800000" flipV="1">
            <a:off x="10324395" y="3773460"/>
            <a:ext cx="10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85.9%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480D5-4F8C-4416-A04C-BB57FE6BA497}"/>
              </a:ext>
            </a:extLst>
          </p:cNvPr>
          <p:cNvSpPr txBox="1"/>
          <p:nvPr/>
        </p:nvSpPr>
        <p:spPr>
          <a:xfrm>
            <a:off x="1616626" y="6490106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 b="1"/>
              <a:t>SCENARIOS</a:t>
            </a:r>
            <a:r>
              <a:rPr lang="en-US">
                <a:solidFill>
                  <a:srgbClr val="7F7F7F"/>
                </a:solidFill>
              </a:rPr>
              <a:t> I STATE  | EC | NATIONAL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54962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, box and whisker chart&#10;&#10;Description automatically generated">
            <a:extLst>
              <a:ext uri="{FF2B5EF4-FFF2-40B4-BE49-F238E27FC236}">
                <a16:creationId xmlns:a16="http://schemas.microsoft.com/office/drawing/2014/main" id="{6F8F9784-D8DF-40E6-A9E8-65C10CFA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956204"/>
            <a:ext cx="10905066" cy="4945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21E888-1DCC-4181-B766-091A3123170D}"/>
              </a:ext>
            </a:extLst>
          </p:cNvPr>
          <p:cNvSpPr/>
          <p:nvPr/>
        </p:nvSpPr>
        <p:spPr>
          <a:xfrm>
            <a:off x="1856791" y="4391609"/>
            <a:ext cx="9330613" cy="26436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53B0D9-BA15-43EC-910F-508D95D8414E}"/>
              </a:ext>
            </a:extLst>
          </p:cNvPr>
          <p:cNvSpPr/>
          <p:nvPr/>
        </p:nvSpPr>
        <p:spPr>
          <a:xfrm>
            <a:off x="1775925" y="1567543"/>
            <a:ext cx="6251511" cy="2643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194F6-408E-46A5-A6EE-837C5D4BF603}"/>
              </a:ext>
            </a:extLst>
          </p:cNvPr>
          <p:cNvSpPr txBox="1"/>
          <p:nvPr/>
        </p:nvSpPr>
        <p:spPr>
          <a:xfrm>
            <a:off x="4901681" y="237726"/>
            <a:ext cx="2388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eorgia"/>
                <a:ea typeface="+mj-lt"/>
                <a:cs typeface="+mj-lt"/>
              </a:rPr>
              <a:t>State Flipping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A0503-50F0-4D2B-B3D4-D77FD4327566}"/>
              </a:ext>
            </a:extLst>
          </p:cNvPr>
          <p:cNvSpPr txBox="1"/>
          <p:nvPr/>
        </p:nvSpPr>
        <p:spPr>
          <a:xfrm rot="10800000" flipV="1">
            <a:off x="8027436" y="1515060"/>
            <a:ext cx="10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38.5%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81B41-8A0B-4C09-99A2-5EFDF84D30B1}"/>
              </a:ext>
            </a:extLst>
          </p:cNvPr>
          <p:cNvSpPr txBox="1"/>
          <p:nvPr/>
        </p:nvSpPr>
        <p:spPr>
          <a:xfrm rot="10800000" flipV="1">
            <a:off x="9310297" y="4339126"/>
            <a:ext cx="102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90.3%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98A8EB-4511-4C4B-9B4C-DAA5D3027913}"/>
              </a:ext>
            </a:extLst>
          </p:cNvPr>
          <p:cNvSpPr txBox="1"/>
          <p:nvPr/>
        </p:nvSpPr>
        <p:spPr>
          <a:xfrm>
            <a:off x="1616626" y="6490106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 b="1"/>
              <a:t>SCENARIOS</a:t>
            </a:r>
            <a:r>
              <a:rPr lang="en-US">
                <a:solidFill>
                  <a:srgbClr val="7F7F7F"/>
                </a:solidFill>
              </a:rPr>
              <a:t> I STATE  | EC | NATIONAL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65561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Flipped States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1C6638C-063E-4AFE-93E7-B1E4BAE0E138}"/>
              </a:ext>
            </a:extLst>
          </p:cNvPr>
          <p:cNvSpPr txBox="1">
            <a:spLocks/>
          </p:cNvSpPr>
          <p:nvPr/>
        </p:nvSpPr>
        <p:spPr>
          <a:xfrm>
            <a:off x="873176" y="2135777"/>
            <a:ext cx="10568475" cy="41838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000">
              <a:highlight>
                <a:srgbClr val="FFFF00"/>
              </a:highlight>
              <a:latin typeface="Georgia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B63D25-9646-4E2C-B9BE-520AB37FBC03}"/>
              </a:ext>
            </a:extLst>
          </p:cNvPr>
          <p:cNvSpPr txBox="1"/>
          <p:nvPr/>
        </p:nvSpPr>
        <p:spPr>
          <a:xfrm>
            <a:off x="716903" y="1889334"/>
            <a:ext cx="6257894" cy="29546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cs typeface="Calibri" panose="020F0502020204030204"/>
              </a:rPr>
              <a:t>Only five states were flipped during the 2020 election</a:t>
            </a:r>
          </a:p>
          <a:p>
            <a:endParaRPr lang="en-US" sz="2400" dirty="0">
              <a:latin typeface="Georgia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cs typeface="Calibri" panose="020F0502020204030204"/>
              </a:rPr>
              <a:t>Biden flipped Arizona, *Wisconsin, *Michigan, *Pennsylvania, and Georgia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Georgia"/>
              <a:cs typeface="Calibri" panose="020F050202020403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/>
                <a:cs typeface="Calibri" panose="020F0502020204030204"/>
              </a:rPr>
              <a:t>Trump did not flip any states 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18EF68-8E3A-4731-B017-2649D61B1EBF}"/>
              </a:ext>
            </a:extLst>
          </p:cNvPr>
          <p:cNvSpPr txBox="1"/>
          <p:nvPr/>
        </p:nvSpPr>
        <p:spPr>
          <a:xfrm>
            <a:off x="1616626" y="6490106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 dirty="0">
                <a:solidFill>
                  <a:srgbClr val="7F7F7F"/>
                </a:solidFill>
              </a:rPr>
              <a:t> | </a:t>
            </a:r>
            <a:r>
              <a:rPr lang="en-US" b="1" dirty="0"/>
              <a:t>SCENARIOS</a:t>
            </a:r>
            <a:r>
              <a:rPr lang="en-US" dirty="0">
                <a:solidFill>
                  <a:srgbClr val="7F7F7F"/>
                </a:solidFill>
              </a:rPr>
              <a:t> I STATE  | EC | NATIONAL | CONCLUSION</a:t>
            </a:r>
            <a:r>
              <a:rPr lang="en-US" dirty="0"/>
              <a:t>​</a:t>
            </a:r>
            <a:r>
              <a:rPr lang="en-US" dirty="0">
                <a:cs typeface="Calibri"/>
              </a:rPr>
              <a:t>​</a:t>
            </a:r>
          </a:p>
        </p:txBody>
      </p:sp>
      <p:pic>
        <p:nvPicPr>
          <p:cNvPr id="4" name="Picture 5" descr="Map&#10;&#10;Description automatically generated">
            <a:extLst>
              <a:ext uri="{FF2B5EF4-FFF2-40B4-BE49-F238E27FC236}">
                <a16:creationId xmlns:a16="http://schemas.microsoft.com/office/drawing/2014/main" id="{1273478C-252B-46D0-BEC6-8ED6F300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96" y="1889334"/>
            <a:ext cx="4902199" cy="31807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8C34C-25F4-4FC2-8A74-69084F8F9106}"/>
              </a:ext>
            </a:extLst>
          </p:cNvPr>
          <p:cNvSpPr txBox="1"/>
          <p:nvPr/>
        </p:nvSpPr>
        <p:spPr>
          <a:xfrm>
            <a:off x="6974795" y="5070037"/>
            <a:ext cx="385277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Map from CNN President Results</a:t>
            </a:r>
            <a:endParaRPr lang="en-US" sz="1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2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, box and whisker chart&#10;&#10;Description automatically generated">
            <a:extLst>
              <a:ext uri="{FF2B5EF4-FFF2-40B4-BE49-F238E27FC236}">
                <a16:creationId xmlns:a16="http://schemas.microsoft.com/office/drawing/2014/main" id="{6F8F9784-D8DF-40E6-A9E8-65C10CFA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56204"/>
            <a:ext cx="10905066" cy="49455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21E888-1DCC-4181-B766-091A3123170D}"/>
              </a:ext>
            </a:extLst>
          </p:cNvPr>
          <p:cNvSpPr/>
          <p:nvPr/>
        </p:nvSpPr>
        <p:spPr>
          <a:xfrm>
            <a:off x="1802361" y="4898570"/>
            <a:ext cx="5671459" cy="28924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53B0D9-BA15-43EC-910F-508D95D8414E}"/>
              </a:ext>
            </a:extLst>
          </p:cNvPr>
          <p:cNvSpPr/>
          <p:nvPr/>
        </p:nvSpPr>
        <p:spPr>
          <a:xfrm>
            <a:off x="1754154" y="2111274"/>
            <a:ext cx="3321700" cy="22056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194F6-408E-46A5-A6EE-837C5D4BF603}"/>
              </a:ext>
            </a:extLst>
          </p:cNvPr>
          <p:cNvSpPr txBox="1"/>
          <p:nvPr/>
        </p:nvSpPr>
        <p:spPr>
          <a:xfrm>
            <a:off x="4155232" y="131469"/>
            <a:ext cx="3691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eorgia"/>
                <a:ea typeface="+mj-lt"/>
                <a:cs typeface="+mj-lt"/>
              </a:rPr>
              <a:t>Low Probability Cases 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AB491F-BE08-427C-B68A-B76A81A40AF7}"/>
              </a:ext>
            </a:extLst>
          </p:cNvPr>
          <p:cNvSpPr/>
          <p:nvPr/>
        </p:nvSpPr>
        <p:spPr>
          <a:xfrm>
            <a:off x="891073" y="3373884"/>
            <a:ext cx="4184782" cy="22056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99195E-74ED-4E74-A2B7-90092F0044C0}"/>
              </a:ext>
            </a:extLst>
          </p:cNvPr>
          <p:cNvSpPr/>
          <p:nvPr/>
        </p:nvSpPr>
        <p:spPr>
          <a:xfrm>
            <a:off x="2175587" y="2619761"/>
            <a:ext cx="3189516" cy="2330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A0234E-355D-44AB-AF2E-B38C635827D3}"/>
              </a:ext>
            </a:extLst>
          </p:cNvPr>
          <p:cNvSpPr/>
          <p:nvPr/>
        </p:nvSpPr>
        <p:spPr>
          <a:xfrm>
            <a:off x="2631232" y="3135864"/>
            <a:ext cx="2444621" cy="233097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5D78D-F453-4E06-B9E1-FB22939E963B}"/>
              </a:ext>
            </a:extLst>
          </p:cNvPr>
          <p:cNvSpPr txBox="1"/>
          <p:nvPr/>
        </p:nvSpPr>
        <p:spPr>
          <a:xfrm>
            <a:off x="1616626" y="6490106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 b="1"/>
              <a:t>SCENARIOS</a:t>
            </a:r>
            <a:r>
              <a:rPr lang="en-US">
                <a:solidFill>
                  <a:srgbClr val="7F7F7F"/>
                </a:solidFill>
              </a:rPr>
              <a:t> I STATE  | EC | NATIONAL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3532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D0E07-5018-E94D-80E8-12D28CE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  <a:latin typeface="Georgia"/>
                <a:ea typeface="+mj-lt"/>
                <a:cs typeface="+mj-lt"/>
              </a:rPr>
              <a:t>50 State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EFA1-D297-7C42-81DD-EE0B4D95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endParaRPr lang="en-US" sz="3200">
              <a:latin typeface="Georgia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>
              <a:latin typeface="Georgia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D68CF3-37AE-45E7-8859-0996891BA552}"/>
              </a:ext>
            </a:extLst>
          </p:cNvPr>
          <p:cNvSpPr txBox="1"/>
          <p:nvPr/>
        </p:nvSpPr>
        <p:spPr>
          <a:xfrm>
            <a:off x="718331" y="2130927"/>
            <a:ext cx="6166969" cy="29854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Char char="•"/>
            </a:pPr>
            <a:r>
              <a:rPr lang="en-US" sz="2800">
                <a:latin typeface="Georgia"/>
                <a:cs typeface="Arial"/>
              </a:rPr>
              <a:t>50 states plus District of Columbia </a:t>
            </a:r>
            <a:endParaRPr lang="en-US" sz="2800">
              <a:cs typeface="Calibri"/>
            </a:endParaRPr>
          </a:p>
          <a:p>
            <a:pPr>
              <a:lnSpc>
                <a:spcPct val="150000"/>
              </a:lnSpc>
              <a:buChar char="•"/>
            </a:pPr>
            <a:r>
              <a:rPr lang="en-US" sz="2800">
                <a:latin typeface="Georgia"/>
                <a:cs typeface="Arial"/>
              </a:rPr>
              <a:t>Consolidated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sz="2400">
                <a:latin typeface="Georgia"/>
                <a:cs typeface="Arial"/>
              </a:rPr>
              <a:t>Maine from 2 districts</a:t>
            </a:r>
          </a:p>
          <a:p>
            <a:pPr lvl="1">
              <a:lnSpc>
                <a:spcPct val="150000"/>
              </a:lnSpc>
              <a:buChar char="•"/>
            </a:pPr>
            <a:r>
              <a:rPr lang="en-US" sz="2400">
                <a:latin typeface="Georgia"/>
                <a:cs typeface="Arial"/>
              </a:rPr>
              <a:t>Nebraska from 3 districts</a:t>
            </a:r>
            <a:endParaRPr lang="en-US" sz="2400">
              <a:cs typeface="Calibri" panose="020F0502020204030204"/>
            </a:endParaRPr>
          </a:p>
          <a:p>
            <a:pPr>
              <a:buChar char="•"/>
            </a:pPr>
            <a:endParaRPr lang="en-US" sz="3200">
              <a:latin typeface="Georgi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2A250-7A8F-40D0-9B2A-D08D32A4FD26}"/>
              </a:ext>
            </a:extLst>
          </p:cNvPr>
          <p:cNvSpPr txBox="1"/>
          <p:nvPr/>
        </p:nvSpPr>
        <p:spPr>
          <a:xfrm>
            <a:off x="1616626" y="6490106"/>
            <a:ext cx="8959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  <a:r>
              <a:rPr lang="en-US">
                <a:solidFill>
                  <a:srgbClr val="7F7F7F"/>
                </a:solidFill>
              </a:rPr>
              <a:t> |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SCENARIOS</a:t>
            </a:r>
            <a:r>
              <a:rPr lang="en-US">
                <a:solidFill>
                  <a:srgbClr val="7F7F7F"/>
                </a:solidFill>
              </a:rPr>
              <a:t> I </a:t>
            </a:r>
            <a:r>
              <a:rPr lang="en-US" b="1"/>
              <a:t>STATE</a:t>
            </a:r>
            <a:r>
              <a:rPr lang="en-US">
                <a:solidFill>
                  <a:srgbClr val="7F7F7F"/>
                </a:solidFill>
              </a:rPr>
              <a:t>  | EC | NATIONAL | CONCLUSION</a:t>
            </a:r>
            <a:r>
              <a:rPr lang="en-US"/>
              <a:t>​</a:t>
            </a:r>
            <a:r>
              <a:rPr lang="en-US">
                <a:cs typeface="Calibri"/>
              </a:rPr>
              <a:t>​</a:t>
            </a:r>
          </a:p>
        </p:txBody>
      </p:sp>
      <p:pic>
        <p:nvPicPr>
          <p:cNvPr id="6" name="Picture 3" descr="Map&#10;&#10;Description automatically generated">
            <a:extLst>
              <a:ext uri="{FF2B5EF4-FFF2-40B4-BE49-F238E27FC236}">
                <a16:creationId xmlns:a16="http://schemas.microsoft.com/office/drawing/2014/main" id="{5095FCE8-D89B-41D6-939D-16BF5FDB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029" y="2319149"/>
            <a:ext cx="4787200" cy="3130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33E94-9882-41B9-9CF2-EE47982B039C}"/>
              </a:ext>
            </a:extLst>
          </p:cNvPr>
          <p:cNvSpPr txBox="1"/>
          <p:nvPr/>
        </p:nvSpPr>
        <p:spPr>
          <a:xfrm>
            <a:off x="6974796" y="5448599"/>
            <a:ext cx="385277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Map from CNN President Results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1634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6750254-CBD6-4013-B906-52DF98FC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8" y="1326"/>
            <a:ext cx="9827264" cy="6859940"/>
          </a:xfrm>
          <a:prstGeom prst="rect">
            <a:avLst/>
          </a:prstGeom>
        </p:spPr>
      </p:pic>
      <p:pic>
        <p:nvPicPr>
          <p:cNvPr id="9" name="Picture 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B90690FA-4B32-4658-9A08-47273E498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575" y="334336"/>
            <a:ext cx="981659" cy="921787"/>
          </a:xfrm>
          <a:prstGeom prst="rect">
            <a:avLst/>
          </a:prstGeom>
        </p:spPr>
      </p:pic>
      <p:pic>
        <p:nvPicPr>
          <p:cNvPr id="7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E63A885-AAF8-4B56-8A94-EBF88C951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9594" y="335097"/>
            <a:ext cx="937847" cy="928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B8D94A-9EA7-46F3-90C8-6449A717DF2D}"/>
              </a:ext>
            </a:extLst>
          </p:cNvPr>
          <p:cNvSpPr txBox="1"/>
          <p:nvPr/>
        </p:nvSpPr>
        <p:spPr>
          <a:xfrm>
            <a:off x="10436596" y="1622228"/>
            <a:ext cx="1591340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Georgia"/>
                <a:cs typeface="Calibri"/>
              </a:rPr>
              <a:t>Final Vote: </a:t>
            </a:r>
          </a:p>
          <a:p>
            <a:r>
              <a:rPr lang="en-US" sz="2000">
                <a:solidFill>
                  <a:srgbClr val="2419F7"/>
                </a:solidFill>
                <a:latin typeface="Georgia"/>
                <a:cs typeface="Calibri"/>
              </a:rPr>
              <a:t>Biden wins</a:t>
            </a:r>
          </a:p>
          <a:p>
            <a:endParaRPr lang="en-US">
              <a:latin typeface="Georgia"/>
              <a:ea typeface="+mn-lt"/>
              <a:cs typeface="+mn-lt"/>
            </a:endParaRPr>
          </a:p>
          <a:p>
            <a:r>
              <a:rPr lang="en-US" sz="1600">
                <a:latin typeface="Georgia"/>
                <a:ea typeface="+mn-lt"/>
                <a:cs typeface="+mn-lt"/>
              </a:rPr>
              <a:t>80,992,666 votes counted </a:t>
            </a:r>
            <a:endParaRPr lang="en-US" sz="1600">
              <a:cs typeface="Calibri"/>
            </a:endParaRPr>
          </a:p>
          <a:p>
            <a:endParaRPr lang="en-US" sz="1600">
              <a:latin typeface="Georgia"/>
              <a:cs typeface="Calibri"/>
            </a:endParaRPr>
          </a:p>
          <a:p>
            <a:r>
              <a:rPr lang="en-US" sz="1600">
                <a:latin typeface="Georgia"/>
                <a:cs typeface="Calibri"/>
              </a:rPr>
              <a:t>Biden won 25/50 states</a:t>
            </a:r>
          </a:p>
        </p:txBody>
      </p:sp>
      <p:sp>
        <p:nvSpPr>
          <p:cNvPr id="4" name="Star: 5 Points 3">
            <a:extLst>
              <a:ext uri="{FF2B5EF4-FFF2-40B4-BE49-F238E27FC236}">
                <a16:creationId xmlns:a16="http://schemas.microsoft.com/office/drawing/2014/main" id="{2440FE2F-8D26-4459-9029-B1A657B8E7F2}"/>
              </a:ext>
            </a:extLst>
          </p:cNvPr>
          <p:cNvSpPr/>
          <p:nvPr/>
        </p:nvSpPr>
        <p:spPr>
          <a:xfrm>
            <a:off x="1135380" y="4663440"/>
            <a:ext cx="152400" cy="13716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546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6141</TotalTime>
  <Words>703</Words>
  <Application>Microsoft Office PowerPoint</Application>
  <PresentationFormat>Widescreen</PresentationFormat>
  <Paragraphs>120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Georgia</vt:lpstr>
      <vt:lpstr>1_Office Theme</vt:lpstr>
      <vt:lpstr>2020 General Election Analysis</vt:lpstr>
      <vt:lpstr>Research Question</vt:lpstr>
      <vt:lpstr>Scenario Analysis</vt:lpstr>
      <vt:lpstr>PowerPoint Presentation</vt:lpstr>
      <vt:lpstr>PowerPoint Presentation</vt:lpstr>
      <vt:lpstr>Flipped States </vt:lpstr>
      <vt:lpstr>PowerPoint Presentation</vt:lpstr>
      <vt:lpstr>50 State Analysis</vt:lpstr>
      <vt:lpstr>PowerPoint Presentation</vt:lpstr>
      <vt:lpstr>Swing State Analysis</vt:lpstr>
      <vt:lpstr>Swing State Analysis</vt:lpstr>
      <vt:lpstr>Electoral College Scenarios</vt:lpstr>
      <vt:lpstr>EC Scenario Breakdown</vt:lpstr>
      <vt:lpstr>EC Scenario Breakdown</vt:lpstr>
      <vt:lpstr>Forecasted Electoral Votes</vt:lpstr>
      <vt:lpstr>Probability of Trump's Popular Vote</vt:lpstr>
      <vt:lpstr>Predicted National Voter Turnout</vt:lpstr>
      <vt:lpstr>Conclusion: The "Cans" and "Cannots"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Presidential Election Analysis</dc:title>
  <dc:creator>Edwards, Emily E</dc:creator>
  <cp:lastModifiedBy>Bohlken, Megann</cp:lastModifiedBy>
  <cp:revision>1</cp:revision>
  <dcterms:created xsi:type="dcterms:W3CDTF">2020-11-30T19:21:26Z</dcterms:created>
  <dcterms:modified xsi:type="dcterms:W3CDTF">2020-12-07T00:57:21Z</dcterms:modified>
</cp:coreProperties>
</file>